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tif"/><Relationship Id="rId3" Type="http://schemas.openxmlformats.org/officeDocument/2006/relationships/image" Target="../media/image20.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tif"/><Relationship Id="rId3" Type="http://schemas.openxmlformats.org/officeDocument/2006/relationships/image" Target="../media/image23.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www.xda-developers.com/qualcomm-snapdragon-855-snapdragon-845-kirin-980-cpu-gpu-ai-benchmarks/"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 Id="rId3" Type="http://schemas.openxmlformats.org/officeDocument/2006/relationships/image" Target="../media/image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Relationship Id="rId3" Type="http://schemas.openxmlformats.org/officeDocument/2006/relationships/image" Target="../media/image8.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achine Learning Inference on Mobile Phones"/>
          <p:cNvSpPr txBox="1"/>
          <p:nvPr>
            <p:ph type="title"/>
          </p:nvPr>
        </p:nvSpPr>
        <p:spPr>
          <a:xfrm>
            <a:off x="352970" y="3352800"/>
            <a:ext cx="12298860" cy="1130300"/>
          </a:xfrm>
          <a:prstGeom prst="rect">
            <a:avLst/>
          </a:prstGeom>
        </p:spPr>
        <p:txBody>
          <a:bodyPr/>
          <a:lstStyle>
            <a:lvl1pPr defTabSz="321310">
              <a:defRPr sz="4400"/>
            </a:lvl1pPr>
          </a:lstStyle>
          <a:p>
            <a:pPr/>
            <a:r>
              <a:t>Machine Learning Inference on Mobile Phones</a:t>
            </a:r>
          </a:p>
        </p:txBody>
      </p:sp>
      <p:sp>
        <p:nvSpPr>
          <p:cNvPr id="120" name="Anuj Dutt…"/>
          <p:cNvSpPr txBox="1"/>
          <p:nvPr>
            <p:ph type="body" sz="quarter" idx="1"/>
          </p:nvPr>
        </p:nvSpPr>
        <p:spPr>
          <a:xfrm>
            <a:off x="1270000" y="6502400"/>
            <a:ext cx="10464800" cy="1130300"/>
          </a:xfrm>
          <a:prstGeom prst="rect">
            <a:avLst/>
          </a:prstGeom>
        </p:spPr>
        <p:txBody>
          <a:bodyPr/>
          <a:lstStyle/>
          <a:p>
            <a:pPr defTabSz="537463">
              <a:defRPr sz="3404"/>
            </a:pPr>
            <a:r>
              <a:t>Anuj Dutt</a:t>
            </a:r>
          </a:p>
          <a:p>
            <a:pPr defTabSz="537463">
              <a:defRPr sz="3404"/>
            </a:pPr>
            <a:r>
              <a:t>Bose Corporation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Real Time Inference"/>
          <p:cNvSpPr txBox="1"/>
          <p:nvPr>
            <p:ph type="ctrTitle"/>
          </p:nvPr>
        </p:nvSpPr>
        <p:spPr>
          <a:xfrm>
            <a:off x="1435100" y="464542"/>
            <a:ext cx="10464800" cy="1300758"/>
          </a:xfrm>
          <a:prstGeom prst="rect">
            <a:avLst/>
          </a:prstGeom>
        </p:spPr>
        <p:txBody>
          <a:bodyPr/>
          <a:lstStyle>
            <a:lvl1pPr defTabSz="578358">
              <a:defRPr sz="7919"/>
            </a:lvl1pPr>
          </a:lstStyle>
          <a:p>
            <a:pPr/>
            <a:r>
              <a:t>Real Time Inference</a:t>
            </a:r>
          </a:p>
        </p:txBody>
      </p:sp>
      <p:sp>
        <p:nvSpPr>
          <p:cNvPr id="154" name="Running the app with a machine learning model available locally helps the applications to do near-real time inference as there is no latency due to communication with the server in the cloud."/>
          <p:cNvSpPr txBox="1"/>
          <p:nvPr>
            <p:ph type="subTitle" sz="quarter" idx="1"/>
          </p:nvPr>
        </p:nvSpPr>
        <p:spPr>
          <a:xfrm>
            <a:off x="596900" y="2425700"/>
            <a:ext cx="11997879" cy="1727200"/>
          </a:xfrm>
          <a:prstGeom prst="rect">
            <a:avLst/>
          </a:prstGeom>
        </p:spPr>
        <p:txBody>
          <a:bodyPr/>
          <a:lstStyle>
            <a:lvl1pPr marL="513953" indent="-513953" algn="just">
              <a:buSzPct val="145000"/>
              <a:buChar char="•"/>
              <a:defRPr sz="2500"/>
            </a:lvl1pPr>
          </a:lstStyle>
          <a:p>
            <a:pPr/>
            <a:r>
              <a:t>Running the app with a machine learning model available locally helps the applications to do near-real time inference as there is no latency due to communication with the server in the cloud.</a:t>
            </a:r>
          </a:p>
        </p:txBody>
      </p:sp>
      <p:pic>
        <p:nvPicPr>
          <p:cNvPr id="155" name="Image" descr="Image"/>
          <p:cNvPicPr>
            <a:picLocks noChangeAspect="0"/>
          </p:cNvPicPr>
          <p:nvPr/>
        </p:nvPicPr>
        <p:blipFill>
          <a:blip r:embed="rId2">
            <a:extLst/>
          </a:blip>
          <a:stretch>
            <a:fillRect/>
          </a:stretch>
        </p:blipFill>
        <p:spPr>
          <a:xfrm>
            <a:off x="383033" y="3875673"/>
            <a:ext cx="12238734" cy="557834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Mobile Machine Learning Recipe"/>
          <p:cNvSpPr txBox="1"/>
          <p:nvPr>
            <p:ph type="ctrTitle"/>
          </p:nvPr>
        </p:nvSpPr>
        <p:spPr>
          <a:xfrm>
            <a:off x="136599" y="460771"/>
            <a:ext cx="12731602" cy="2536429"/>
          </a:xfrm>
          <a:prstGeom prst="rect">
            <a:avLst/>
          </a:prstGeom>
        </p:spPr>
        <p:txBody>
          <a:bodyPr/>
          <a:lstStyle/>
          <a:p>
            <a:pPr/>
            <a:r>
              <a:t>Mobile Machine Learning Recipe</a:t>
            </a:r>
          </a:p>
        </p:txBody>
      </p:sp>
      <p:sp>
        <p:nvSpPr>
          <p:cNvPr id="158" name="ML Application  =  Efficient Pre-Trained Models  +  Efficient Mobile Inference Engine"/>
          <p:cNvSpPr txBox="1"/>
          <p:nvPr>
            <p:ph type="subTitle" sz="quarter" idx="1"/>
          </p:nvPr>
        </p:nvSpPr>
        <p:spPr>
          <a:xfrm>
            <a:off x="302468" y="8331200"/>
            <a:ext cx="12399864" cy="691555"/>
          </a:xfrm>
          <a:prstGeom prst="rect">
            <a:avLst/>
          </a:prstGeom>
        </p:spPr>
        <p:txBody>
          <a:bodyPr/>
          <a:lstStyle>
            <a:lvl1pPr>
              <a:defRPr sz="2400"/>
            </a:lvl1pPr>
          </a:lstStyle>
          <a:p>
            <a:pPr/>
            <a:r>
              <a:t>ML Application  =  Efficient Pre-Trained Models  +  Efficient Mobile Inference Engine</a:t>
            </a:r>
          </a:p>
        </p:txBody>
      </p:sp>
      <p:pic>
        <p:nvPicPr>
          <p:cNvPr id="159" name="Image" descr="Image"/>
          <p:cNvPicPr>
            <a:picLocks noChangeAspect="0"/>
          </p:cNvPicPr>
          <p:nvPr/>
        </p:nvPicPr>
        <p:blipFill>
          <a:blip r:embed="rId2">
            <a:extLst/>
          </a:blip>
          <a:stretch>
            <a:fillRect/>
          </a:stretch>
        </p:blipFill>
        <p:spPr>
          <a:xfrm>
            <a:off x="1741264" y="3175000"/>
            <a:ext cx="9522272" cy="453603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ools for Deploying ML Solutions on the Phone"/>
          <p:cNvSpPr txBox="1"/>
          <p:nvPr>
            <p:ph type="ctrTitle"/>
          </p:nvPr>
        </p:nvSpPr>
        <p:spPr>
          <a:xfrm>
            <a:off x="206771" y="590450"/>
            <a:ext cx="12591258" cy="788790"/>
          </a:xfrm>
          <a:prstGeom prst="rect">
            <a:avLst/>
          </a:prstGeom>
        </p:spPr>
        <p:txBody>
          <a:bodyPr/>
          <a:lstStyle>
            <a:lvl1pPr defTabSz="327152">
              <a:defRPr sz="4480"/>
            </a:lvl1pPr>
          </a:lstStyle>
          <a:p>
            <a:pPr/>
            <a:r>
              <a:t>Tools for Deploying ML Solutions on the Phone</a:t>
            </a:r>
          </a:p>
        </p:txBody>
      </p:sp>
      <p:sp>
        <p:nvSpPr>
          <p:cNvPr id="162" name="Apple’s CoreML/CoreML 2 [iOS]…"/>
          <p:cNvSpPr txBox="1"/>
          <p:nvPr>
            <p:ph type="subTitle" sz="quarter" idx="1"/>
          </p:nvPr>
        </p:nvSpPr>
        <p:spPr>
          <a:xfrm>
            <a:off x="3653383" y="3410892"/>
            <a:ext cx="5698034" cy="2931816"/>
          </a:xfrm>
          <a:prstGeom prst="rect">
            <a:avLst/>
          </a:prstGeom>
        </p:spPr>
        <p:txBody>
          <a:bodyPr/>
          <a:lstStyle/>
          <a:p>
            <a:pPr marL="513953" indent="-513953" algn="just">
              <a:buSzPct val="145000"/>
              <a:buChar char="•"/>
              <a:defRPr sz="2400"/>
            </a:pPr>
            <a:r>
              <a:t>Apple’s CoreML/CoreML 2 [iOS]</a:t>
            </a:r>
          </a:p>
          <a:p>
            <a:pPr marL="513953" indent="-513953" algn="just">
              <a:buSzPct val="145000"/>
              <a:buChar char="•"/>
              <a:defRPr sz="2400"/>
            </a:pPr>
          </a:p>
          <a:p>
            <a:pPr marL="513953" indent="-513953" algn="just">
              <a:buSzPct val="145000"/>
              <a:buChar char="•"/>
              <a:defRPr sz="2400"/>
            </a:pPr>
            <a:r>
              <a:t>Google’s TFLite [Android/iOS]</a:t>
            </a:r>
          </a:p>
          <a:p>
            <a:pPr marL="513953" indent="-513953" algn="just">
              <a:buSzPct val="145000"/>
              <a:buChar char="•"/>
              <a:defRPr sz="2400"/>
            </a:pPr>
          </a:p>
          <a:p>
            <a:pPr marL="513953" indent="-513953" algn="just">
              <a:buSzPct val="145000"/>
              <a:buChar char="•"/>
              <a:defRPr sz="2400"/>
            </a:pPr>
            <a:r>
              <a:t>Facebook’s Caffe2Go [Android/iOS]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Apple’s ML Ecosystem"/>
          <p:cNvSpPr txBox="1"/>
          <p:nvPr>
            <p:ph type="ctrTitle"/>
          </p:nvPr>
        </p:nvSpPr>
        <p:spPr>
          <a:xfrm>
            <a:off x="1270000" y="335756"/>
            <a:ext cx="10464800" cy="1277144"/>
          </a:xfrm>
          <a:prstGeom prst="rect">
            <a:avLst/>
          </a:prstGeom>
        </p:spPr>
        <p:txBody>
          <a:bodyPr/>
          <a:lstStyle>
            <a:lvl1pPr defTabSz="560831">
              <a:defRPr sz="7679"/>
            </a:lvl1pPr>
          </a:lstStyle>
          <a:p>
            <a:pPr/>
            <a:r>
              <a:t>Apple’s ML Ecosystem</a:t>
            </a:r>
          </a:p>
        </p:txBody>
      </p:sp>
      <p:sp>
        <p:nvSpPr>
          <p:cNvPr id="165" name="Metal: low level and low overhead hardware accelerated 3D graphic and computer shader API.…"/>
          <p:cNvSpPr txBox="1"/>
          <p:nvPr>
            <p:ph type="subTitle" idx="1"/>
          </p:nvPr>
        </p:nvSpPr>
        <p:spPr>
          <a:xfrm>
            <a:off x="597842" y="4311650"/>
            <a:ext cx="11809116" cy="4951959"/>
          </a:xfrm>
          <a:prstGeom prst="rect">
            <a:avLst/>
          </a:prstGeom>
        </p:spPr>
        <p:txBody>
          <a:bodyPr/>
          <a:lstStyle/>
          <a:p>
            <a:pPr lvl="1" marL="746759" indent="-320039" algn="just" defTabSz="560831">
              <a:buSzPct val="145000"/>
              <a:buChar char="•"/>
              <a:defRPr b="1" sz="2304"/>
            </a:pPr>
            <a:r>
              <a:t>Metal: </a:t>
            </a:r>
            <a:r>
              <a:rPr b="0"/>
              <a:t>low level and low overhead hardware accelerated 3D graphic and computer shader API.</a:t>
            </a:r>
            <a:endParaRPr b="0"/>
          </a:p>
          <a:p>
            <a:pPr lvl="1" marL="746759" indent="-320039" algn="just" defTabSz="560831">
              <a:buSzPct val="145000"/>
              <a:buChar char="•"/>
              <a:defRPr b="1" sz="2304"/>
            </a:pPr>
            <a:endParaRPr b="0"/>
          </a:p>
          <a:p>
            <a:pPr lvl="1" marL="746759" indent="-320039" algn="just" defTabSz="560831">
              <a:buSzPct val="145000"/>
              <a:buChar char="•"/>
              <a:defRPr b="1" sz="2304"/>
            </a:pPr>
            <a:r>
              <a:t>BNNS: </a:t>
            </a:r>
            <a:r>
              <a:rPr b="0"/>
              <a:t>Basic Neural Network Subroutine ideal for Fully Connected Neural Networks</a:t>
            </a:r>
            <a:endParaRPr b="0"/>
          </a:p>
          <a:p>
            <a:pPr lvl="1" marL="746759" indent="-320039" algn="just" defTabSz="560831">
              <a:buSzPct val="145000"/>
              <a:buChar char="•"/>
              <a:defRPr b="1" sz="2304"/>
            </a:pPr>
            <a:endParaRPr b="0"/>
          </a:p>
          <a:p>
            <a:pPr lvl="1" marL="746759" indent="-320039" algn="just" defTabSz="560831">
              <a:buSzPct val="145000"/>
              <a:buChar char="•"/>
              <a:defRPr b="1" sz="2304"/>
            </a:pPr>
            <a:r>
              <a:t>MPS:</a:t>
            </a:r>
            <a:r>
              <a:rPr b="0"/>
              <a:t> Metal Performance shaders, ideal for Convolution operations.</a:t>
            </a:r>
            <a:endParaRPr b="0"/>
          </a:p>
          <a:p>
            <a:pPr lvl="1" marL="746759" indent="-320039" algn="just" defTabSz="560831">
              <a:buSzPct val="145000"/>
              <a:buChar char="•"/>
              <a:defRPr b="1" sz="2304"/>
            </a:pPr>
            <a:endParaRPr b="0"/>
          </a:p>
          <a:p>
            <a:pPr lvl="1" marL="746759" indent="-320039" algn="just" defTabSz="560831">
              <a:buSzPct val="145000"/>
              <a:buChar char="•"/>
              <a:defRPr b="1" sz="2304"/>
            </a:pPr>
            <a:r>
              <a:t>CoreML:</a:t>
            </a:r>
            <a:r>
              <a:rPr b="0"/>
              <a:t> Convert Pre-Trained or custom machine learning models in frameworks like TensorFlow, Keras, Scikit-Learn, PyTorch etc. to a format suitable for running in iOS applications.</a:t>
            </a:r>
            <a:endParaRPr b="0"/>
          </a:p>
          <a:p>
            <a:pPr lvl="1" marL="746759" indent="-320039" algn="just" defTabSz="560831">
              <a:buSzPct val="145000"/>
              <a:buChar char="•"/>
              <a:defRPr b="1" sz="2304"/>
            </a:pPr>
            <a:endParaRPr b="0"/>
          </a:p>
          <a:p>
            <a:pPr lvl="1" marL="746759" indent="-320039" algn="just" defTabSz="560831">
              <a:buSzPct val="145000"/>
              <a:buChar char="•"/>
              <a:defRPr b="1" sz="2304"/>
            </a:pPr>
            <a:r>
              <a:t>CoreML 2: </a:t>
            </a:r>
            <a:r>
              <a:rPr b="0"/>
              <a:t>Convert and optimize models on the go for on-device application integration.</a:t>
            </a:r>
          </a:p>
        </p:txBody>
      </p:sp>
      <p:pic>
        <p:nvPicPr>
          <p:cNvPr id="166" name="Image" descr="Image"/>
          <p:cNvPicPr>
            <a:picLocks noChangeAspect="1"/>
          </p:cNvPicPr>
          <p:nvPr/>
        </p:nvPicPr>
        <p:blipFill>
          <a:blip r:embed="rId2">
            <a:extLst/>
          </a:blip>
          <a:stretch>
            <a:fillRect/>
          </a:stretch>
        </p:blipFill>
        <p:spPr>
          <a:xfrm>
            <a:off x="1117600" y="2438400"/>
            <a:ext cx="10541000" cy="863600"/>
          </a:xfrm>
          <a:prstGeom prst="rect">
            <a:avLst/>
          </a:prstGeom>
          <a:ln w="12700">
            <a:miter lim="400000"/>
          </a:ln>
        </p:spPr>
      </p:pic>
      <p:sp>
        <p:nvSpPr>
          <p:cNvPr id="167" name="2014                       2016                     2017                  2018"/>
          <p:cNvSpPr txBox="1"/>
          <p:nvPr/>
        </p:nvSpPr>
        <p:spPr>
          <a:xfrm>
            <a:off x="1459788" y="3446322"/>
            <a:ext cx="9856624" cy="4987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b="0" sz="2600"/>
            </a:lvl1pPr>
          </a:lstStyle>
          <a:p>
            <a:pPr/>
            <a:r>
              <a:t>     2014                       2016                     2017                  2018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oreML Architecture"/>
          <p:cNvSpPr txBox="1"/>
          <p:nvPr>
            <p:ph type="ctrTitle"/>
          </p:nvPr>
        </p:nvSpPr>
        <p:spPr>
          <a:xfrm>
            <a:off x="466476" y="321766"/>
            <a:ext cx="12305260" cy="1392734"/>
          </a:xfrm>
          <a:prstGeom prst="rect">
            <a:avLst/>
          </a:prstGeom>
        </p:spPr>
        <p:txBody>
          <a:bodyPr/>
          <a:lstStyle/>
          <a:p>
            <a:pPr/>
            <a:r>
              <a:t>CoreML Architecture</a:t>
            </a:r>
          </a:p>
        </p:txBody>
      </p:sp>
      <p:pic>
        <p:nvPicPr>
          <p:cNvPr id="170" name="Image" descr="Image"/>
          <p:cNvPicPr>
            <a:picLocks noChangeAspect="0"/>
          </p:cNvPicPr>
          <p:nvPr/>
        </p:nvPicPr>
        <p:blipFill>
          <a:blip r:embed="rId2">
            <a:extLst/>
          </a:blip>
          <a:stretch>
            <a:fillRect/>
          </a:stretch>
        </p:blipFill>
        <p:spPr>
          <a:xfrm>
            <a:off x="2539503" y="2381646"/>
            <a:ext cx="9946929" cy="6294935"/>
          </a:xfrm>
          <a:prstGeom prst="rect">
            <a:avLst/>
          </a:prstGeom>
          <a:ln w="12700">
            <a:miter lim="400000"/>
          </a:ln>
        </p:spPr>
      </p:pic>
      <p:sp>
        <p:nvSpPr>
          <p:cNvPr id="171" name="Domain Specific Frameworks"/>
          <p:cNvSpPr txBox="1"/>
          <p:nvPr/>
        </p:nvSpPr>
        <p:spPr>
          <a:xfrm>
            <a:off x="405688" y="4138270"/>
            <a:ext cx="2075740"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Domain Specific Frameworks</a:t>
            </a:r>
          </a:p>
        </p:txBody>
      </p:sp>
      <p:sp>
        <p:nvSpPr>
          <p:cNvPr id="172" name="ML Framework"/>
          <p:cNvSpPr txBox="1"/>
          <p:nvPr/>
        </p:nvSpPr>
        <p:spPr>
          <a:xfrm>
            <a:off x="354888" y="5859120"/>
            <a:ext cx="2075740"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ML Framework</a:t>
            </a:r>
          </a:p>
        </p:txBody>
      </p:sp>
      <p:sp>
        <p:nvSpPr>
          <p:cNvPr id="173" name="ML Performance Primitives"/>
          <p:cNvSpPr txBox="1"/>
          <p:nvPr/>
        </p:nvSpPr>
        <p:spPr>
          <a:xfrm>
            <a:off x="329488" y="7173570"/>
            <a:ext cx="2075740"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ML Performance Primitives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oreML in Depth"/>
          <p:cNvSpPr txBox="1"/>
          <p:nvPr>
            <p:ph type="ctrTitle"/>
          </p:nvPr>
        </p:nvSpPr>
        <p:spPr>
          <a:xfrm>
            <a:off x="1270000" y="177800"/>
            <a:ext cx="10464800" cy="1130300"/>
          </a:xfrm>
          <a:prstGeom prst="rect">
            <a:avLst/>
          </a:prstGeom>
        </p:spPr>
        <p:txBody>
          <a:bodyPr/>
          <a:lstStyle>
            <a:lvl1pPr defTabSz="484886">
              <a:defRPr sz="6640"/>
            </a:lvl1pPr>
          </a:lstStyle>
          <a:p>
            <a:pPr/>
            <a:r>
              <a:t>CoreML in Depth</a:t>
            </a:r>
          </a:p>
        </p:txBody>
      </p:sp>
      <p:sp>
        <p:nvSpPr>
          <p:cNvPr id="176" name="CoreML supports Feed Forward NN, CNN’s, RNN’s, Tree Ensembles, SVM and Generalized linear Models.…"/>
          <p:cNvSpPr txBox="1"/>
          <p:nvPr>
            <p:ph type="subTitle" idx="1"/>
          </p:nvPr>
        </p:nvSpPr>
        <p:spPr>
          <a:xfrm>
            <a:off x="431800" y="1562298"/>
            <a:ext cx="12141200" cy="6324204"/>
          </a:xfrm>
          <a:prstGeom prst="rect">
            <a:avLst/>
          </a:prstGeom>
        </p:spPr>
        <p:txBody>
          <a:bodyPr/>
          <a:lstStyle/>
          <a:p>
            <a:pPr marL="483115" indent="-483115" algn="l" defTabSz="549148">
              <a:buSzPct val="145000"/>
              <a:buChar char="•"/>
              <a:defRPr sz="2350"/>
            </a:pPr>
            <a:r>
              <a:t>CoreML supports Feed Forward NN, CNN’s, RNN’s, Tree Ensembles, SVM and Generalized linear Models.</a:t>
            </a:r>
          </a:p>
          <a:p>
            <a:pPr marL="483115" indent="-483115" algn="l" defTabSz="549148">
              <a:buSzPct val="145000"/>
              <a:buChar char="•"/>
              <a:defRPr sz="2350"/>
            </a:pPr>
          </a:p>
          <a:p>
            <a:pPr marL="483115" indent="-483115" algn="l" defTabSz="549148">
              <a:buSzPct val="145000"/>
              <a:buChar char="•"/>
              <a:defRPr sz="2350"/>
            </a:pPr>
            <a:r>
              <a:t>The CoreML model contains a high level description of the machine learning model like the model weights, Input/Output types and structure of the network.</a:t>
            </a:r>
          </a:p>
          <a:p>
            <a:pPr marL="483115" indent="-483115" algn="l" defTabSz="549148">
              <a:buSzPct val="145000"/>
              <a:buChar char="•"/>
              <a:defRPr sz="2350"/>
            </a:pPr>
          </a:p>
          <a:p>
            <a:pPr marL="483115" indent="-483115" algn="l" defTabSz="549148">
              <a:buSzPct val="145000"/>
              <a:buChar char="•"/>
              <a:defRPr sz="2350"/>
            </a:pPr>
            <a:r>
              <a:t>A CoreML model supports following input types:</a:t>
            </a:r>
          </a:p>
          <a:p>
            <a:pPr lvl="1" marL="1063228" indent="-466328" algn="l" defTabSz="549148">
              <a:buSzPct val="100000"/>
              <a:buAutoNum type="arabicPeriod" startAt="1"/>
              <a:defRPr sz="2350"/>
            </a:pPr>
            <a:r>
              <a:t>Numerics, Categorical [Double, Int etc.]</a:t>
            </a:r>
          </a:p>
          <a:p>
            <a:pPr lvl="1" marL="1063228" indent="-466328" algn="l" defTabSz="549148">
              <a:buSzPct val="100000"/>
              <a:buAutoNum type="arabicPeriod" startAt="1"/>
              <a:defRPr sz="2350"/>
            </a:pPr>
            <a:r>
              <a:t>Images as CVPixelBuffer</a:t>
            </a:r>
          </a:p>
          <a:p>
            <a:pPr lvl="1" marL="1063228" indent="-466328" algn="l" defTabSz="549148">
              <a:buSzPct val="100000"/>
              <a:buAutoNum type="arabicPeriod" startAt="1"/>
              <a:defRPr sz="2350"/>
            </a:pPr>
            <a:r>
              <a:t>Arrays as MLMultiArray</a:t>
            </a:r>
          </a:p>
          <a:p>
            <a:pPr lvl="1" marL="1063228" indent="-466328" algn="l" defTabSz="549148">
              <a:buSzPct val="100000"/>
              <a:buAutoNum type="arabicPeriod" startAt="1"/>
              <a:defRPr sz="2350"/>
            </a:pPr>
            <a:r>
              <a:t>Dictionaries</a:t>
            </a:r>
          </a:p>
          <a:p>
            <a:pPr marL="326429" indent="-326429" algn="l" defTabSz="549148">
              <a:buSzPct val="145000"/>
              <a:buChar char="•"/>
              <a:defRPr sz="2350"/>
            </a:pPr>
          </a:p>
          <a:p>
            <a:pPr marL="326429" indent="-326429" algn="l" defTabSz="549148">
              <a:buSzPct val="145000"/>
              <a:buChar char="•"/>
              <a:defRPr sz="2350"/>
            </a:pPr>
            <a:r>
              <a:t>CoreML automatically takes care of hardware optimizations:</a:t>
            </a:r>
          </a:p>
          <a:p>
            <a:pPr lvl="1" marL="1063228" indent="-466328" algn="l" defTabSz="549148">
              <a:buSzPct val="100000"/>
              <a:buAutoNum type="alphaUcPeriod" startAt="1"/>
              <a:defRPr sz="2350"/>
            </a:pPr>
            <a:r>
              <a:t>Compute heavy tasks are scheduled to run on the GPU or Neural Processing Engine.</a:t>
            </a:r>
          </a:p>
          <a:p>
            <a:pPr lvl="1" marL="1063228" indent="-466328" algn="l" defTabSz="549148">
              <a:buSzPct val="100000"/>
              <a:buAutoNum type="alphaUcPeriod" startAt="1"/>
              <a:defRPr sz="2350"/>
            </a:pPr>
            <a:r>
              <a:t>Memory heavy tasks are scheduled to be run on Accelerate.</a:t>
            </a:r>
          </a:p>
          <a:p>
            <a:pPr lvl="1" marL="1063228" indent="-466328" algn="l" defTabSz="549148">
              <a:buSzPct val="100000"/>
              <a:buAutoNum type="alphaUcPeriod" startAt="1"/>
              <a:defRPr sz="2350"/>
            </a:pPr>
            <a:r>
              <a:t>Auto-context switching from CPU to GPU and vice-versa for parts of the model.</a:t>
            </a:r>
          </a:p>
        </p:txBody>
      </p:sp>
      <p:pic>
        <p:nvPicPr>
          <p:cNvPr id="177" name="Screen Shot 2019-01-27 at 11.45.00 AM.png" descr="Screen Shot 2019-01-27 at 11.45.00 AM.png"/>
          <p:cNvPicPr>
            <a:picLocks noChangeAspect="0"/>
          </p:cNvPicPr>
          <p:nvPr/>
        </p:nvPicPr>
        <p:blipFill>
          <a:blip r:embed="rId2">
            <a:extLst/>
          </a:blip>
          <a:stretch>
            <a:fillRect/>
          </a:stretch>
        </p:blipFill>
        <p:spPr>
          <a:xfrm>
            <a:off x="2285801" y="7611711"/>
            <a:ext cx="7540775" cy="217364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CoreML Vision Framework"/>
          <p:cNvSpPr txBox="1"/>
          <p:nvPr>
            <p:ph type="ctrTitle"/>
          </p:nvPr>
        </p:nvSpPr>
        <p:spPr>
          <a:xfrm>
            <a:off x="1435100" y="329257"/>
            <a:ext cx="10464800" cy="1258243"/>
          </a:xfrm>
          <a:prstGeom prst="rect">
            <a:avLst/>
          </a:prstGeom>
        </p:spPr>
        <p:txBody>
          <a:bodyPr/>
          <a:lstStyle>
            <a:lvl1pPr defTabSz="484886">
              <a:defRPr sz="6640"/>
            </a:lvl1pPr>
          </a:lstStyle>
          <a:p>
            <a:pPr/>
            <a:r>
              <a:t>CoreML Vision Framework</a:t>
            </a:r>
          </a:p>
        </p:txBody>
      </p:sp>
      <p:sp>
        <p:nvSpPr>
          <p:cNvPr id="180" name="CoreML’s Vision framework is a specialized framework for applying computer vision algorithms to a variety of tasks involving image and video data.…"/>
          <p:cNvSpPr txBox="1"/>
          <p:nvPr>
            <p:ph type="subTitle" sz="half" idx="1"/>
          </p:nvPr>
        </p:nvSpPr>
        <p:spPr>
          <a:xfrm>
            <a:off x="546100" y="2222500"/>
            <a:ext cx="12121158" cy="3441006"/>
          </a:xfrm>
          <a:prstGeom prst="rect">
            <a:avLst/>
          </a:prstGeom>
        </p:spPr>
        <p:txBody>
          <a:bodyPr/>
          <a:lstStyle/>
          <a:p>
            <a:pPr marL="513953" indent="-513953" algn="just">
              <a:buSzPct val="145000"/>
              <a:buChar char="•"/>
              <a:defRPr sz="2500"/>
            </a:pPr>
            <a:r>
              <a:t>CoreML’s Vision framework is a specialized framework for applying computer vision algorithms to a variety of tasks involving image and video data. </a:t>
            </a:r>
          </a:p>
          <a:p>
            <a:pPr marL="513953" indent="-513953" algn="just">
              <a:buSzPct val="145000"/>
              <a:buChar char="•"/>
              <a:defRPr sz="2500"/>
            </a:pPr>
          </a:p>
          <a:p>
            <a:pPr marL="513953" indent="-513953" algn="just">
              <a:buSzPct val="145000"/>
              <a:buChar char="•"/>
              <a:defRPr sz="2500"/>
            </a:pPr>
            <a:r>
              <a:t>Some of the examples include face and face landmark detection, text detection, barcode recognition, image registration, and general feature tracking. </a:t>
            </a:r>
          </a:p>
          <a:p>
            <a:pPr marL="513953" indent="-513953" algn="just">
              <a:buSzPct val="145000"/>
              <a:buChar char="•"/>
              <a:defRPr sz="2500"/>
            </a:pPr>
          </a:p>
          <a:p>
            <a:pPr marL="513953" indent="-513953" algn="just">
              <a:buSzPct val="145000"/>
              <a:buChar char="•"/>
              <a:defRPr sz="2500"/>
            </a:pPr>
            <a:r>
              <a:t>Vision also allows the use of custom Core ML models for tasks like classification or object detection.</a:t>
            </a:r>
          </a:p>
        </p:txBody>
      </p:sp>
      <p:pic>
        <p:nvPicPr>
          <p:cNvPr id="181" name="Screen Shot 2019-01-27 at 11.48.43 AM.png" descr="Screen Shot 2019-01-27 at 11.48.43 AM.png"/>
          <p:cNvPicPr>
            <a:picLocks noChangeAspect="0"/>
          </p:cNvPicPr>
          <p:nvPr/>
        </p:nvPicPr>
        <p:blipFill>
          <a:blip r:embed="rId2">
            <a:extLst/>
          </a:blip>
          <a:stretch>
            <a:fillRect/>
          </a:stretch>
        </p:blipFill>
        <p:spPr>
          <a:xfrm>
            <a:off x="486072" y="5598864"/>
            <a:ext cx="12121159" cy="383574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Using API’s from Vision Framework"/>
          <p:cNvSpPr txBox="1"/>
          <p:nvPr>
            <p:ph type="ctrTitle"/>
          </p:nvPr>
        </p:nvSpPr>
        <p:spPr>
          <a:xfrm>
            <a:off x="1270000" y="202108"/>
            <a:ext cx="10464800" cy="775792"/>
          </a:xfrm>
          <a:prstGeom prst="rect">
            <a:avLst/>
          </a:prstGeom>
        </p:spPr>
        <p:txBody>
          <a:bodyPr/>
          <a:lstStyle>
            <a:lvl1pPr defTabSz="321310">
              <a:defRPr sz="4400"/>
            </a:lvl1pPr>
          </a:lstStyle>
          <a:p>
            <a:pPr/>
            <a:r>
              <a:t>Using API’s from Vision Framework</a:t>
            </a:r>
          </a:p>
        </p:txBody>
      </p:sp>
      <p:pic>
        <p:nvPicPr>
          <p:cNvPr id="184" name="Screen Shot 2019-01-27 at 10.57.22 AM.png" descr="Screen Shot 2019-01-27 at 10.57.22 AM.png"/>
          <p:cNvPicPr>
            <a:picLocks noChangeAspect="1"/>
          </p:cNvPicPr>
          <p:nvPr/>
        </p:nvPicPr>
        <p:blipFill>
          <a:blip r:embed="rId2">
            <a:extLst/>
          </a:blip>
          <a:stretch>
            <a:fillRect/>
          </a:stretch>
        </p:blipFill>
        <p:spPr>
          <a:xfrm>
            <a:off x="1696198" y="1438181"/>
            <a:ext cx="9803729" cy="802023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CoreML Natural Language Framework"/>
          <p:cNvSpPr txBox="1"/>
          <p:nvPr>
            <p:ph type="ctrTitle"/>
          </p:nvPr>
        </p:nvSpPr>
        <p:spPr>
          <a:xfrm>
            <a:off x="1270000" y="279400"/>
            <a:ext cx="10464800" cy="925711"/>
          </a:xfrm>
          <a:prstGeom prst="rect">
            <a:avLst/>
          </a:prstGeom>
        </p:spPr>
        <p:txBody>
          <a:bodyPr/>
          <a:lstStyle>
            <a:lvl1pPr defTabSz="332993">
              <a:defRPr sz="4560"/>
            </a:lvl1pPr>
          </a:lstStyle>
          <a:p>
            <a:pPr/>
            <a:r>
              <a:t>CoreML Natural Language Framework</a:t>
            </a:r>
          </a:p>
        </p:txBody>
      </p:sp>
      <p:pic>
        <p:nvPicPr>
          <p:cNvPr id="187" name="Screen Shot 2019-01-27 at 3.57.45 PM.png" descr="Screen Shot 2019-01-27 at 3.57.45 PM.png"/>
          <p:cNvPicPr>
            <a:picLocks noChangeAspect="0"/>
          </p:cNvPicPr>
          <p:nvPr/>
        </p:nvPicPr>
        <p:blipFill>
          <a:blip r:embed="rId2">
            <a:extLst/>
          </a:blip>
          <a:stretch>
            <a:fillRect/>
          </a:stretch>
        </p:blipFill>
        <p:spPr>
          <a:xfrm>
            <a:off x="469900" y="1862403"/>
            <a:ext cx="10175826" cy="3144257"/>
          </a:xfrm>
          <a:prstGeom prst="rect">
            <a:avLst/>
          </a:prstGeom>
          <a:ln w="12700">
            <a:miter lim="400000"/>
          </a:ln>
        </p:spPr>
      </p:pic>
      <p:pic>
        <p:nvPicPr>
          <p:cNvPr id="188" name="Screen Shot 2019-01-27 at 3.59.00 PM.png" descr="Screen Shot 2019-01-27 at 3.59.00 PM.png"/>
          <p:cNvPicPr>
            <a:picLocks noChangeAspect="0"/>
          </p:cNvPicPr>
          <p:nvPr/>
        </p:nvPicPr>
        <p:blipFill>
          <a:blip r:embed="rId3">
            <a:extLst/>
          </a:blip>
          <a:stretch>
            <a:fillRect/>
          </a:stretch>
        </p:blipFill>
        <p:spPr>
          <a:xfrm>
            <a:off x="469900" y="5260741"/>
            <a:ext cx="12065000" cy="4233867"/>
          </a:xfrm>
          <a:prstGeom prst="rect">
            <a:avLst/>
          </a:prstGeom>
          <a:ln w="12700">
            <a:miter lim="400000"/>
          </a:ln>
        </p:spPr>
      </p:pic>
      <p:sp>
        <p:nvSpPr>
          <p:cNvPr id="189" name="Word Tagging"/>
          <p:cNvSpPr txBox="1"/>
          <p:nvPr/>
        </p:nvSpPr>
        <p:spPr>
          <a:xfrm>
            <a:off x="10684611" y="4646270"/>
            <a:ext cx="210037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Word Tagging</a:t>
            </a:r>
          </a:p>
        </p:txBody>
      </p:sp>
      <p:sp>
        <p:nvSpPr>
          <p:cNvPr id="190" name="Language Recognition"/>
          <p:cNvSpPr txBox="1"/>
          <p:nvPr/>
        </p:nvSpPr>
        <p:spPr>
          <a:xfrm>
            <a:off x="487730" y="1303228"/>
            <a:ext cx="339334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Language Recognition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CoreML Features"/>
          <p:cNvSpPr txBox="1"/>
          <p:nvPr>
            <p:ph type="ctrTitle"/>
          </p:nvPr>
        </p:nvSpPr>
        <p:spPr>
          <a:xfrm>
            <a:off x="228600" y="279400"/>
            <a:ext cx="12547600" cy="1130300"/>
          </a:xfrm>
          <a:prstGeom prst="rect">
            <a:avLst/>
          </a:prstGeom>
        </p:spPr>
        <p:txBody>
          <a:bodyPr/>
          <a:lstStyle>
            <a:lvl1pPr defTabSz="484886">
              <a:defRPr sz="6640"/>
            </a:lvl1pPr>
          </a:lstStyle>
          <a:p>
            <a:pPr/>
            <a:r>
              <a:t>CoreML Features</a:t>
            </a:r>
          </a:p>
        </p:txBody>
      </p:sp>
      <p:sp>
        <p:nvSpPr>
          <p:cNvPr id="193" name="Reduced model size that ultimately reduces the overall app size using model weight quantization.…"/>
          <p:cNvSpPr txBox="1"/>
          <p:nvPr>
            <p:ph type="subTitle" idx="1"/>
          </p:nvPr>
        </p:nvSpPr>
        <p:spPr>
          <a:xfrm>
            <a:off x="533400" y="1827907"/>
            <a:ext cx="7039174" cy="7545586"/>
          </a:xfrm>
          <a:prstGeom prst="rect">
            <a:avLst/>
          </a:prstGeom>
        </p:spPr>
        <p:txBody>
          <a:bodyPr/>
          <a:lstStyle/>
          <a:p>
            <a:pPr marL="462557" indent="-462557" algn="l" defTabSz="525779">
              <a:buSzPct val="145000"/>
              <a:buChar char="•"/>
              <a:defRPr sz="2250"/>
            </a:pPr>
            <a:r>
              <a:t>Reduced model size that ultimately reduces the overall app size using model weight quantization.</a:t>
            </a:r>
          </a:p>
          <a:p>
            <a:pPr marL="462557" indent="-462557" algn="l" defTabSz="525779">
              <a:buSzPct val="145000"/>
              <a:buChar char="•"/>
              <a:defRPr sz="2250"/>
            </a:pPr>
          </a:p>
          <a:p>
            <a:pPr marL="462557" indent="-462557" algn="l" defTabSz="525779">
              <a:buSzPct val="145000"/>
              <a:buChar char="•"/>
              <a:defRPr sz="2250"/>
            </a:pPr>
            <a:r>
              <a:t>iOS 12 supports 8-bit, 4-bit unto 1-bit quantizations which reduces the model size drastically.</a:t>
            </a:r>
          </a:p>
          <a:p>
            <a:pPr marL="462557" indent="-462557" algn="l" defTabSz="525779">
              <a:buSzPct val="145000"/>
              <a:buChar char="•"/>
              <a:defRPr sz="2250"/>
            </a:pPr>
          </a:p>
          <a:p>
            <a:pPr marL="462557" indent="-462557" algn="l" defTabSz="525779">
              <a:buSzPct val="145000"/>
              <a:buChar char="•"/>
              <a:defRPr b="1" sz="2250"/>
            </a:pPr>
            <a:r>
              <a:t>Note: </a:t>
            </a:r>
            <a:r>
              <a:rPr b="0"/>
              <a:t>Quantization might have an effect on your model accuracy. So, test for model accuracy after quantization and then decide if that decrease is acceptable for you or not, depending on your applications.</a:t>
            </a:r>
            <a:endParaRPr b="0"/>
          </a:p>
          <a:p>
            <a:pPr marL="462557" indent="-462557" algn="l" defTabSz="525779">
              <a:buSzPct val="145000"/>
              <a:buChar char="•"/>
              <a:defRPr b="1" sz="2250"/>
            </a:pPr>
            <a:endParaRPr b="0"/>
          </a:p>
          <a:p>
            <a:pPr marL="462557" indent="-462557" algn="l" defTabSz="525779">
              <a:buSzPct val="145000"/>
              <a:buChar char="•"/>
              <a:defRPr b="1" sz="2250"/>
            </a:pPr>
            <a:r>
              <a:rPr b="0"/>
              <a:t>Batch Processing for processing data like images in batches instead of using a for loop, thereby reducing the overall processing time.</a:t>
            </a:r>
            <a:endParaRPr b="0"/>
          </a:p>
          <a:p>
            <a:pPr marL="462557" indent="-462557" algn="l" defTabSz="525779">
              <a:buSzPct val="145000"/>
              <a:buChar char="•"/>
              <a:defRPr b="1" sz="2250"/>
            </a:pPr>
            <a:endParaRPr b="0"/>
          </a:p>
          <a:p>
            <a:pPr marL="462557" indent="-462557" algn="l" defTabSz="525779">
              <a:buSzPct val="145000"/>
              <a:buChar char="•"/>
              <a:defRPr b="1" sz="2250"/>
            </a:pPr>
            <a:r>
              <a:rPr b="0"/>
              <a:t>Flexible shapes specially for image and computer vision based applications. Instead of keeping the size of the inputs as constant, you can now pass a range for the input size.</a:t>
            </a:r>
          </a:p>
        </p:txBody>
      </p:sp>
      <p:pic>
        <p:nvPicPr>
          <p:cNvPr id="194" name="Image" descr="Image"/>
          <p:cNvPicPr>
            <a:picLocks noChangeAspect="1"/>
          </p:cNvPicPr>
          <p:nvPr/>
        </p:nvPicPr>
        <p:blipFill>
          <a:blip r:embed="rId2">
            <a:extLst/>
          </a:blip>
          <a:stretch>
            <a:fillRect/>
          </a:stretch>
        </p:blipFill>
        <p:spPr>
          <a:xfrm>
            <a:off x="9131300" y="3251200"/>
            <a:ext cx="3251200" cy="32512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Image" descr="Image"/>
          <p:cNvPicPr>
            <a:picLocks noChangeAspect="0"/>
          </p:cNvPicPr>
          <p:nvPr/>
        </p:nvPicPr>
        <p:blipFill>
          <a:blip r:embed="rId2">
            <a:extLst/>
          </a:blip>
          <a:stretch>
            <a:fillRect/>
          </a:stretch>
        </p:blipFill>
        <p:spPr>
          <a:xfrm>
            <a:off x="457200" y="554566"/>
            <a:ext cx="12090400" cy="8552343"/>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oreML 2: Weight Quantization"/>
          <p:cNvSpPr txBox="1"/>
          <p:nvPr>
            <p:ph type="ctrTitle"/>
          </p:nvPr>
        </p:nvSpPr>
        <p:spPr>
          <a:xfrm>
            <a:off x="1270000" y="226367"/>
            <a:ext cx="10464800" cy="942033"/>
          </a:xfrm>
          <a:prstGeom prst="rect">
            <a:avLst/>
          </a:prstGeom>
        </p:spPr>
        <p:txBody>
          <a:bodyPr/>
          <a:lstStyle>
            <a:lvl1pPr defTabSz="397256">
              <a:defRPr sz="5440"/>
            </a:lvl1pPr>
          </a:lstStyle>
          <a:p>
            <a:pPr/>
            <a:r>
              <a:t>CoreML 2: Weight Quantization</a:t>
            </a:r>
          </a:p>
        </p:txBody>
      </p:sp>
      <p:pic>
        <p:nvPicPr>
          <p:cNvPr id="197" name="Image" descr="Image"/>
          <p:cNvPicPr>
            <a:picLocks noChangeAspect="0"/>
          </p:cNvPicPr>
          <p:nvPr/>
        </p:nvPicPr>
        <p:blipFill>
          <a:blip r:embed="rId2">
            <a:extLst/>
          </a:blip>
          <a:stretch>
            <a:fillRect/>
          </a:stretch>
        </p:blipFill>
        <p:spPr>
          <a:xfrm>
            <a:off x="349250" y="1399472"/>
            <a:ext cx="12417425" cy="805092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CoreML 2: Reduced Model Size"/>
          <p:cNvSpPr txBox="1"/>
          <p:nvPr>
            <p:ph type="ctrTitle"/>
          </p:nvPr>
        </p:nvSpPr>
        <p:spPr>
          <a:xfrm>
            <a:off x="1270000" y="241300"/>
            <a:ext cx="10464800" cy="893515"/>
          </a:xfrm>
          <a:prstGeom prst="rect">
            <a:avLst/>
          </a:prstGeom>
        </p:spPr>
        <p:txBody>
          <a:bodyPr/>
          <a:lstStyle>
            <a:lvl1pPr defTabSz="373887">
              <a:defRPr sz="5119"/>
            </a:lvl1pPr>
          </a:lstStyle>
          <a:p>
            <a:pPr/>
            <a:r>
              <a:t>CoreML 2: Reduced Model Size</a:t>
            </a:r>
          </a:p>
        </p:txBody>
      </p:sp>
      <p:pic>
        <p:nvPicPr>
          <p:cNvPr id="200" name="Image" descr="Image"/>
          <p:cNvPicPr>
            <a:picLocks noChangeAspect="0"/>
          </p:cNvPicPr>
          <p:nvPr/>
        </p:nvPicPr>
        <p:blipFill>
          <a:blip r:embed="rId2">
            <a:extLst/>
          </a:blip>
          <a:stretch>
            <a:fillRect/>
          </a:stretch>
        </p:blipFill>
        <p:spPr>
          <a:xfrm>
            <a:off x="257423" y="1780184"/>
            <a:ext cx="12489954" cy="774203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CoreML 2: Batch Processing"/>
          <p:cNvSpPr txBox="1"/>
          <p:nvPr>
            <p:ph type="ctrTitle"/>
          </p:nvPr>
        </p:nvSpPr>
        <p:spPr>
          <a:xfrm>
            <a:off x="1270000" y="266700"/>
            <a:ext cx="10464800" cy="948681"/>
          </a:xfrm>
          <a:prstGeom prst="rect">
            <a:avLst/>
          </a:prstGeom>
        </p:spPr>
        <p:txBody>
          <a:bodyPr/>
          <a:lstStyle>
            <a:lvl1pPr defTabSz="403097">
              <a:defRPr sz="5520"/>
            </a:lvl1pPr>
          </a:lstStyle>
          <a:p>
            <a:pPr/>
            <a:r>
              <a:t>CoreML 2: Batch Processing</a:t>
            </a:r>
          </a:p>
        </p:txBody>
      </p:sp>
      <p:pic>
        <p:nvPicPr>
          <p:cNvPr id="203" name="Image" descr="Image"/>
          <p:cNvPicPr>
            <a:picLocks noChangeAspect="0"/>
          </p:cNvPicPr>
          <p:nvPr/>
        </p:nvPicPr>
        <p:blipFill>
          <a:blip r:embed="rId2">
            <a:extLst/>
          </a:blip>
          <a:stretch>
            <a:fillRect/>
          </a:stretch>
        </p:blipFill>
        <p:spPr>
          <a:xfrm>
            <a:off x="268882" y="1520924"/>
            <a:ext cx="12467036" cy="797609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CoreML 2: Flexible Shapes"/>
          <p:cNvSpPr txBox="1"/>
          <p:nvPr>
            <p:ph type="ctrTitle"/>
          </p:nvPr>
        </p:nvSpPr>
        <p:spPr>
          <a:xfrm>
            <a:off x="1270000" y="228600"/>
            <a:ext cx="10464800" cy="1130300"/>
          </a:xfrm>
          <a:prstGeom prst="rect">
            <a:avLst/>
          </a:prstGeom>
        </p:spPr>
        <p:txBody>
          <a:bodyPr/>
          <a:lstStyle>
            <a:lvl1pPr defTabSz="479044">
              <a:defRPr sz="6560"/>
            </a:lvl1pPr>
          </a:lstStyle>
          <a:p>
            <a:pPr/>
            <a:r>
              <a:t>CoreML 2: Flexible Shapes</a:t>
            </a:r>
          </a:p>
        </p:txBody>
      </p:sp>
      <p:pic>
        <p:nvPicPr>
          <p:cNvPr id="206" name="Image" descr="Image"/>
          <p:cNvPicPr>
            <a:picLocks noChangeAspect="0"/>
          </p:cNvPicPr>
          <p:nvPr/>
        </p:nvPicPr>
        <p:blipFill>
          <a:blip r:embed="rId2">
            <a:extLst/>
          </a:blip>
          <a:stretch>
            <a:fillRect/>
          </a:stretch>
        </p:blipFill>
        <p:spPr>
          <a:xfrm>
            <a:off x="396478" y="1604253"/>
            <a:ext cx="12377242" cy="785269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FLite"/>
          <p:cNvSpPr txBox="1"/>
          <p:nvPr>
            <p:ph type="ctrTitle"/>
          </p:nvPr>
        </p:nvSpPr>
        <p:spPr>
          <a:xfrm>
            <a:off x="1270000" y="303559"/>
            <a:ext cx="10464800" cy="1017241"/>
          </a:xfrm>
          <a:prstGeom prst="rect">
            <a:avLst/>
          </a:prstGeom>
        </p:spPr>
        <p:txBody>
          <a:bodyPr/>
          <a:lstStyle>
            <a:lvl1pPr defTabSz="432308">
              <a:defRPr sz="5920"/>
            </a:lvl1pPr>
          </a:lstStyle>
          <a:p>
            <a:pPr/>
            <a:r>
              <a:t>TFLite</a:t>
            </a:r>
          </a:p>
        </p:txBody>
      </p:sp>
      <p:sp>
        <p:nvSpPr>
          <p:cNvPr id="209" name="If you have your model trained or saved in a .pb (Protobuf) format, then you can convert this model into a TFLite model using the pre-existing API’s in TensorFlow.…"/>
          <p:cNvSpPr txBox="1"/>
          <p:nvPr>
            <p:ph type="subTitle" sz="half" idx="1"/>
          </p:nvPr>
        </p:nvSpPr>
        <p:spPr>
          <a:xfrm>
            <a:off x="279003" y="1833959"/>
            <a:ext cx="5503863" cy="7443838"/>
          </a:xfrm>
          <a:prstGeom prst="rect">
            <a:avLst/>
          </a:prstGeom>
        </p:spPr>
        <p:txBody>
          <a:bodyPr/>
          <a:lstStyle/>
          <a:p>
            <a:pPr marL="513953" indent="-513953" algn="l">
              <a:buSzPct val="145000"/>
              <a:buChar char="•"/>
              <a:defRPr sz="2500"/>
            </a:pPr>
            <a:r>
              <a:t>If you have your model trained or saved in a .pb (Protobuf) format, then you can convert this model into a TFLite model using the pre-existing API’s in TensorFlow.</a:t>
            </a:r>
          </a:p>
          <a:p>
            <a:pPr marL="513953" indent="-513953" algn="l">
              <a:buSzPct val="145000"/>
              <a:buChar char="•"/>
              <a:defRPr sz="2500"/>
            </a:pPr>
          </a:p>
          <a:p>
            <a:pPr marL="513953" indent="-513953" algn="l">
              <a:buSzPct val="145000"/>
              <a:buChar char="•"/>
              <a:defRPr sz="2500"/>
            </a:pPr>
            <a:r>
              <a:t>TFLite is a model file that contains the structure of the model as well as the weights and biases.</a:t>
            </a:r>
          </a:p>
          <a:p>
            <a:pPr marL="513953" indent="-513953" algn="l">
              <a:buSzPct val="145000"/>
              <a:buChar char="•"/>
              <a:defRPr sz="2500"/>
            </a:pPr>
          </a:p>
          <a:p>
            <a:pPr marL="513953" indent="-513953" algn="l">
              <a:buSzPct val="145000"/>
              <a:buChar char="•"/>
              <a:defRPr sz="2500"/>
            </a:pPr>
            <a:r>
              <a:t>To run a TFLite model on Android, just deploy the model in an app and it’ll make use of Android’s ANN API to optimize the performance of the model.</a:t>
            </a:r>
          </a:p>
          <a:p>
            <a:pPr marL="513953" indent="-513953" algn="l">
              <a:buSzPct val="145000"/>
              <a:buChar char="•"/>
              <a:defRPr sz="2500"/>
            </a:pPr>
          </a:p>
          <a:p>
            <a:pPr marL="513953" indent="-513953" algn="l">
              <a:buSzPct val="145000"/>
              <a:buChar char="•"/>
              <a:defRPr sz="2500"/>
            </a:pPr>
            <a:r>
              <a:t>For iOS, TFLite models use MPS to improve the performance of the model inference.</a:t>
            </a:r>
          </a:p>
        </p:txBody>
      </p:sp>
      <p:pic>
        <p:nvPicPr>
          <p:cNvPr id="210" name="Image" descr="Image"/>
          <p:cNvPicPr>
            <a:picLocks noChangeAspect="0"/>
          </p:cNvPicPr>
          <p:nvPr/>
        </p:nvPicPr>
        <p:blipFill>
          <a:blip r:embed="rId2">
            <a:extLst/>
          </a:blip>
          <a:stretch>
            <a:fillRect/>
          </a:stretch>
        </p:blipFill>
        <p:spPr>
          <a:xfrm>
            <a:off x="5999510" y="1813669"/>
            <a:ext cx="6769596" cy="7484418"/>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aved ML Model to TFLite Format"/>
          <p:cNvSpPr txBox="1"/>
          <p:nvPr>
            <p:ph type="ctrTitle"/>
          </p:nvPr>
        </p:nvSpPr>
        <p:spPr>
          <a:xfrm>
            <a:off x="1270000" y="215900"/>
            <a:ext cx="10464800" cy="812304"/>
          </a:xfrm>
          <a:prstGeom prst="rect">
            <a:avLst/>
          </a:prstGeom>
        </p:spPr>
        <p:txBody>
          <a:bodyPr/>
          <a:lstStyle>
            <a:lvl1pPr defTabSz="344677">
              <a:defRPr sz="4719"/>
            </a:lvl1pPr>
          </a:lstStyle>
          <a:p>
            <a:pPr/>
            <a:r>
              <a:t>Saved ML Model to TFLite Format</a:t>
            </a:r>
          </a:p>
        </p:txBody>
      </p:sp>
      <p:pic>
        <p:nvPicPr>
          <p:cNvPr id="213" name="Image" descr="Image"/>
          <p:cNvPicPr>
            <a:picLocks noChangeAspect="0"/>
          </p:cNvPicPr>
          <p:nvPr/>
        </p:nvPicPr>
        <p:blipFill>
          <a:blip r:embed="rId2">
            <a:extLst/>
          </a:blip>
          <a:stretch>
            <a:fillRect/>
          </a:stretch>
        </p:blipFill>
        <p:spPr>
          <a:xfrm>
            <a:off x="326727" y="2136775"/>
            <a:ext cx="7517210" cy="5942410"/>
          </a:xfrm>
          <a:prstGeom prst="rect">
            <a:avLst/>
          </a:prstGeom>
          <a:ln w="12700">
            <a:miter lim="400000"/>
          </a:ln>
        </p:spPr>
      </p:pic>
      <p:pic>
        <p:nvPicPr>
          <p:cNvPr id="214" name="Image" descr="Image"/>
          <p:cNvPicPr>
            <a:picLocks noChangeAspect="0"/>
          </p:cNvPicPr>
          <p:nvPr/>
        </p:nvPicPr>
        <p:blipFill>
          <a:blip r:embed="rId3">
            <a:extLst/>
          </a:blip>
          <a:stretch>
            <a:fillRect/>
          </a:stretch>
        </p:blipFill>
        <p:spPr>
          <a:xfrm>
            <a:off x="7893050" y="2140842"/>
            <a:ext cx="4814491" cy="593427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Using TFLite API"/>
          <p:cNvSpPr txBox="1"/>
          <p:nvPr>
            <p:ph type="ctrTitle"/>
          </p:nvPr>
        </p:nvSpPr>
        <p:spPr>
          <a:xfrm>
            <a:off x="1270000" y="254000"/>
            <a:ext cx="10464800" cy="1130300"/>
          </a:xfrm>
          <a:prstGeom prst="rect">
            <a:avLst/>
          </a:prstGeom>
        </p:spPr>
        <p:txBody>
          <a:bodyPr/>
          <a:lstStyle>
            <a:lvl1pPr defTabSz="484886">
              <a:defRPr sz="6640"/>
            </a:lvl1pPr>
          </a:lstStyle>
          <a:p>
            <a:pPr/>
            <a:r>
              <a:t>Using TFLite API</a:t>
            </a:r>
          </a:p>
        </p:txBody>
      </p:sp>
      <p:pic>
        <p:nvPicPr>
          <p:cNvPr id="217" name="Screen Shot 2019-01-27 at 3.33.14 PM.png" descr="Screen Shot 2019-01-27 at 3.33.14 PM.png"/>
          <p:cNvPicPr>
            <a:picLocks noChangeAspect="0"/>
          </p:cNvPicPr>
          <p:nvPr/>
        </p:nvPicPr>
        <p:blipFill>
          <a:blip r:embed="rId2">
            <a:extLst/>
          </a:blip>
          <a:stretch>
            <a:fillRect/>
          </a:stretch>
        </p:blipFill>
        <p:spPr>
          <a:xfrm>
            <a:off x="1225996" y="2730500"/>
            <a:ext cx="10011867" cy="2463800"/>
          </a:xfrm>
          <a:prstGeom prst="rect">
            <a:avLst/>
          </a:prstGeom>
          <a:ln w="12700">
            <a:miter lim="400000"/>
          </a:ln>
        </p:spPr>
      </p:pic>
      <p:pic>
        <p:nvPicPr>
          <p:cNvPr id="218" name="Screen Shot 2019-01-27 at 3.33.25 PM.png" descr="Screen Shot 2019-01-27 at 3.33.25 PM.png"/>
          <p:cNvPicPr>
            <a:picLocks noChangeAspect="0"/>
          </p:cNvPicPr>
          <p:nvPr/>
        </p:nvPicPr>
        <p:blipFill>
          <a:blip r:embed="rId3">
            <a:extLst/>
          </a:blip>
          <a:stretch>
            <a:fillRect/>
          </a:stretch>
        </p:blipFill>
        <p:spPr>
          <a:xfrm>
            <a:off x="1244600" y="6254353"/>
            <a:ext cx="9974660" cy="2685356"/>
          </a:xfrm>
          <a:prstGeom prst="rect">
            <a:avLst/>
          </a:prstGeom>
          <a:ln w="12700">
            <a:miter lim="400000"/>
          </a:ln>
        </p:spPr>
      </p:pic>
      <p:sp>
        <p:nvSpPr>
          <p:cNvPr id="219" name="Freeze Graph using saved model [Protobuf + Checkpoint] :"/>
          <p:cNvSpPr txBox="1"/>
          <p:nvPr/>
        </p:nvSpPr>
        <p:spPr>
          <a:xfrm>
            <a:off x="1247597" y="2118970"/>
            <a:ext cx="861730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Freeze Graph using saved model [Protobuf + Checkpoint] :</a:t>
            </a:r>
          </a:p>
        </p:txBody>
      </p:sp>
      <p:sp>
        <p:nvSpPr>
          <p:cNvPr id="220" name="Convert Frozen Graph to TFLite Model :"/>
          <p:cNvSpPr txBox="1"/>
          <p:nvPr/>
        </p:nvSpPr>
        <p:spPr>
          <a:xfrm>
            <a:off x="1259636" y="5738470"/>
            <a:ext cx="585002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Convert Frozen Graph to TFLite Model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FLite Features"/>
          <p:cNvSpPr txBox="1"/>
          <p:nvPr>
            <p:ph type="ctrTitle"/>
          </p:nvPr>
        </p:nvSpPr>
        <p:spPr>
          <a:xfrm>
            <a:off x="1270000" y="316110"/>
            <a:ext cx="10464800" cy="966590"/>
          </a:xfrm>
          <a:prstGeom prst="rect">
            <a:avLst/>
          </a:prstGeom>
        </p:spPr>
        <p:txBody>
          <a:bodyPr/>
          <a:lstStyle>
            <a:lvl1pPr defTabSz="414781">
              <a:defRPr sz="5680"/>
            </a:lvl1pPr>
          </a:lstStyle>
          <a:p>
            <a:pPr/>
            <a:r>
              <a:t>TFLite Features</a:t>
            </a:r>
          </a:p>
        </p:txBody>
      </p:sp>
      <p:sp>
        <p:nvSpPr>
          <p:cNvPr id="223" name="TFLite models are small, faster and require minimal dependencies to run on an Android or an iOS device.…"/>
          <p:cNvSpPr txBox="1"/>
          <p:nvPr>
            <p:ph type="subTitle" idx="1"/>
          </p:nvPr>
        </p:nvSpPr>
        <p:spPr>
          <a:xfrm>
            <a:off x="444500" y="2098749"/>
            <a:ext cx="12115800" cy="5556102"/>
          </a:xfrm>
          <a:prstGeom prst="rect">
            <a:avLst/>
          </a:prstGeom>
        </p:spPr>
        <p:txBody>
          <a:bodyPr/>
          <a:lstStyle/>
          <a:p>
            <a:pPr marL="513953" indent="-513953" algn="just">
              <a:buSzPct val="145000"/>
              <a:buChar char="•"/>
              <a:defRPr sz="2500"/>
            </a:pPr>
            <a:r>
              <a:t>TFLite models are small, faster and require minimal dependencies to run on an Android or an iOS device.</a:t>
            </a:r>
          </a:p>
          <a:p>
            <a:pPr marL="513953" indent="-513953" algn="just">
              <a:buSzPct val="145000"/>
              <a:buChar char="•"/>
              <a:defRPr sz="2500"/>
            </a:pPr>
          </a:p>
          <a:p>
            <a:pPr marL="513953" indent="-513953" algn="just">
              <a:buSzPct val="145000"/>
              <a:buChar char="•"/>
              <a:defRPr sz="2500"/>
            </a:pPr>
            <a:r>
              <a:t>TFLite requires around 75 KB of memory for the core interpreter and around 400 KB when combined with the supported operations. This is way smaller as compared to TFMobile.</a:t>
            </a:r>
          </a:p>
          <a:p>
            <a:pPr marL="513953" indent="-513953" algn="just">
              <a:buSzPct val="145000"/>
              <a:buChar char="•"/>
              <a:defRPr sz="2500"/>
            </a:pPr>
          </a:p>
          <a:p>
            <a:pPr marL="513953" indent="-513953" algn="just">
              <a:buSzPct val="145000"/>
              <a:buChar char="•"/>
              <a:defRPr sz="2500"/>
            </a:pPr>
            <a:r>
              <a:t>TFLite takes advantage of hardware acceleration for faster inference. It makes use of Flat buffers that reduces the code footprint, memory usage, CPU cycles required for serialization and deserialization thereby improving the app startup time.</a:t>
            </a:r>
          </a:p>
          <a:p>
            <a:pPr marL="513953" indent="-513953" algn="just">
              <a:buSzPct val="145000"/>
              <a:buChar char="•"/>
              <a:defRPr sz="2500"/>
            </a:pPr>
          </a:p>
          <a:p>
            <a:pPr marL="513953" indent="-513953" algn="just">
              <a:buSzPct val="145000"/>
              <a:buChar char="•"/>
              <a:defRPr sz="2500"/>
            </a:pPr>
            <a:r>
              <a:t>TFLite’s Interpreter uses static memory and static execution plan thereby reducing the load time.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FLite Benchmark for  Inception V3"/>
          <p:cNvSpPr txBox="1"/>
          <p:nvPr>
            <p:ph type="ctrTitle"/>
          </p:nvPr>
        </p:nvSpPr>
        <p:spPr>
          <a:xfrm>
            <a:off x="1270000" y="276274"/>
            <a:ext cx="10464800" cy="752426"/>
          </a:xfrm>
          <a:prstGeom prst="rect">
            <a:avLst/>
          </a:prstGeom>
        </p:spPr>
        <p:txBody>
          <a:bodyPr/>
          <a:lstStyle>
            <a:lvl1pPr defTabSz="315468">
              <a:defRPr sz="4320"/>
            </a:lvl1pPr>
          </a:lstStyle>
          <a:p>
            <a:pPr/>
            <a:r>
              <a:t>TFLite Benchmark for  Inception V3</a:t>
            </a:r>
          </a:p>
        </p:txBody>
      </p:sp>
      <p:pic>
        <p:nvPicPr>
          <p:cNvPr id="226" name="Screen Shot 2019-01-27 at 4.28.45 PM.png" descr="Screen Shot 2019-01-27 at 4.28.45 PM.png"/>
          <p:cNvPicPr>
            <a:picLocks noChangeAspect="0"/>
          </p:cNvPicPr>
          <p:nvPr/>
        </p:nvPicPr>
        <p:blipFill>
          <a:blip r:embed="rId2">
            <a:extLst/>
          </a:blip>
          <a:stretch>
            <a:fillRect/>
          </a:stretch>
        </p:blipFill>
        <p:spPr>
          <a:xfrm>
            <a:off x="-25400" y="1157015"/>
            <a:ext cx="13004800" cy="872296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affe2"/>
          <p:cNvSpPr txBox="1"/>
          <p:nvPr>
            <p:ph type="ctrTitle"/>
          </p:nvPr>
        </p:nvSpPr>
        <p:spPr>
          <a:xfrm>
            <a:off x="1270000" y="367754"/>
            <a:ext cx="10464800" cy="991146"/>
          </a:xfrm>
          <a:prstGeom prst="rect">
            <a:avLst/>
          </a:prstGeom>
        </p:spPr>
        <p:txBody>
          <a:bodyPr/>
          <a:lstStyle>
            <a:lvl1pPr defTabSz="420624">
              <a:defRPr sz="5760"/>
            </a:lvl1pPr>
          </a:lstStyle>
          <a:p>
            <a:pPr/>
            <a:r>
              <a:t>Caffe2</a:t>
            </a:r>
          </a:p>
        </p:txBody>
      </p:sp>
      <p:sp>
        <p:nvSpPr>
          <p:cNvPr id="229" name="Caffe2: Deep Learning framework built by Facebook.…"/>
          <p:cNvSpPr txBox="1"/>
          <p:nvPr>
            <p:ph type="subTitle" idx="1"/>
          </p:nvPr>
        </p:nvSpPr>
        <p:spPr>
          <a:xfrm>
            <a:off x="800348" y="1765300"/>
            <a:ext cx="11642577" cy="6713637"/>
          </a:xfrm>
          <a:prstGeom prst="rect">
            <a:avLst/>
          </a:prstGeom>
        </p:spPr>
        <p:txBody>
          <a:bodyPr/>
          <a:lstStyle/>
          <a:p>
            <a:pPr marL="513953" indent="-513953" algn="just">
              <a:buSzPct val="145000"/>
              <a:buChar char="•"/>
              <a:defRPr sz="2500"/>
            </a:pPr>
            <a:r>
              <a:t>Caffe2: Deep Learning framework built by Facebook.</a:t>
            </a:r>
          </a:p>
          <a:p>
            <a:pPr marL="513953" indent="-513953" algn="just">
              <a:buSzPct val="145000"/>
              <a:buChar char="•"/>
              <a:defRPr sz="2500"/>
            </a:pPr>
          </a:p>
          <a:p>
            <a:pPr marL="513953" indent="-513953" algn="just">
              <a:buSzPct val="145000"/>
              <a:buChar char="•"/>
              <a:defRPr sz="2500"/>
            </a:pPr>
            <a:r>
              <a:t>This framework is built for speed as it has built-in optimizations for different hardware architectures like:</a:t>
            </a:r>
          </a:p>
          <a:p>
            <a:pPr marL="513953" indent="-513953" algn="just">
              <a:buSzPct val="145000"/>
              <a:buChar char="•"/>
              <a:defRPr sz="2500"/>
            </a:pPr>
          </a:p>
          <a:p>
            <a:pPr lvl="1" marL="1131093" indent="-496093" algn="just">
              <a:buSzPct val="100000"/>
              <a:buAutoNum type="arabicPeriod" startAt="1"/>
              <a:defRPr sz="2500"/>
            </a:pPr>
            <a:r>
              <a:t>For ARM based CPU, it makes use of NEON Kernels and NNpack which are acceleration packages for running neural networks on multi-core CPU.</a:t>
            </a:r>
          </a:p>
          <a:p>
            <a:pPr lvl="1" marL="1131093" indent="-496093" algn="just">
              <a:buSzPct val="100000"/>
              <a:buAutoNum type="arabicPeriod" startAt="1"/>
              <a:defRPr sz="2500"/>
            </a:pPr>
            <a:r>
              <a:t>For iOS devices, it makes use of MPSGraph and Metal libraries to speed up performance on the GPU.</a:t>
            </a:r>
          </a:p>
          <a:p>
            <a:pPr lvl="1" marL="1131093" indent="-496093" algn="just">
              <a:buSzPct val="100000"/>
              <a:buAutoNum type="arabicPeriod" startAt="1"/>
              <a:defRPr sz="2500"/>
            </a:pPr>
            <a:r>
              <a:t>For Android devices, it makes use of Qualcomm Snapdragon Neural Processing SDK that manages efficient running of machine learning models on CPU, GPU and DSP.</a:t>
            </a:r>
          </a:p>
          <a:p>
            <a:pPr marL="347265" indent="-347265" algn="just">
              <a:buSzPct val="145000"/>
              <a:buChar char="•"/>
              <a:defRPr sz="2500"/>
            </a:pPr>
          </a:p>
          <a:p>
            <a:pPr marL="347265" indent="-347265" algn="just">
              <a:buSzPct val="145000"/>
              <a:buChar char="•"/>
              <a:defRPr sz="2500"/>
            </a:pPr>
            <a:r>
              <a:t>It also supports the models in ONNX format as that allows interoperability between Caffe2 and PyTorch as well as other frameworks like TensorFlow, Keras etc.</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hanges in Mobile Phone SoC Market over Years"/>
          <p:cNvSpPr txBox="1"/>
          <p:nvPr>
            <p:ph type="title"/>
          </p:nvPr>
        </p:nvSpPr>
        <p:spPr>
          <a:prstGeom prst="rect">
            <a:avLst/>
          </a:prstGeom>
        </p:spPr>
        <p:txBody>
          <a:bodyPr/>
          <a:lstStyle>
            <a:lvl1pPr defTabSz="484886">
              <a:defRPr sz="6640"/>
            </a:lvl1pPr>
          </a:lstStyle>
          <a:p>
            <a:pPr/>
            <a:r>
              <a:t>Changes in Mobile Phone SoC Market over Years</a:t>
            </a:r>
          </a:p>
        </p:txBody>
      </p:sp>
      <p:sp>
        <p:nvSpPr>
          <p:cNvPr id="125" name="Most applications use CPU to perform hundreds of thousands of calculations per second. But some of the applications have become so CPU-Intensive that CPU alone was not enough.…"/>
          <p:cNvSpPr txBox="1"/>
          <p:nvPr>
            <p:ph type="body" idx="1"/>
          </p:nvPr>
        </p:nvSpPr>
        <p:spPr>
          <a:prstGeom prst="rect">
            <a:avLst/>
          </a:prstGeom>
        </p:spPr>
        <p:txBody>
          <a:bodyPr/>
          <a:lstStyle/>
          <a:p>
            <a:pPr marL="444499" indent="-444499" algn="just">
              <a:defRPr sz="2400"/>
            </a:pPr>
            <a:r>
              <a:t>Most applications use CPU to perform hundreds of thousands of calculations per second. But some of the applications have become so CPU-Intensive that CPU alone was not enough.</a:t>
            </a:r>
          </a:p>
          <a:p>
            <a:pPr marL="444499" indent="-444499" algn="just">
              <a:defRPr sz="2400"/>
            </a:pPr>
            <a:r>
              <a:t>Hence, SoC manufactures introduced GPU’s that could use multi-threading for doing multiple things in parallel and were the best at what they do rather than be average at doing everything.</a:t>
            </a:r>
          </a:p>
          <a:p>
            <a:pPr marL="444499" indent="-444499" algn="just">
              <a:defRPr sz="2400"/>
            </a:pPr>
            <a:r>
              <a:t>As Machine Learning applications move towards the edge, more compute is required to run these applications in a power efficient way. CPU’s and GPU’s work for most applications, but now there is a new SoC in town: The specialized AI processors.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ools to deploy ML Models on iOS"/>
          <p:cNvSpPr txBox="1"/>
          <p:nvPr>
            <p:ph type="ctrTitle"/>
          </p:nvPr>
        </p:nvSpPr>
        <p:spPr>
          <a:xfrm>
            <a:off x="388739" y="250973"/>
            <a:ext cx="12532122" cy="993627"/>
          </a:xfrm>
          <a:prstGeom prst="rect">
            <a:avLst/>
          </a:prstGeom>
        </p:spPr>
        <p:txBody>
          <a:bodyPr/>
          <a:lstStyle>
            <a:lvl1pPr defTabSz="420624">
              <a:defRPr sz="5760"/>
            </a:lvl1pPr>
          </a:lstStyle>
          <a:p>
            <a:pPr/>
            <a:r>
              <a:t>Tools to deploy ML Models on iOS</a:t>
            </a:r>
          </a:p>
        </p:txBody>
      </p:sp>
      <p:sp>
        <p:nvSpPr>
          <p:cNvPr id="232" name="Microsoft Custom Vision API…"/>
          <p:cNvSpPr txBox="1"/>
          <p:nvPr>
            <p:ph type="subTitle" sz="quarter" idx="1"/>
          </p:nvPr>
        </p:nvSpPr>
        <p:spPr>
          <a:xfrm>
            <a:off x="636190" y="1841500"/>
            <a:ext cx="6279308" cy="2851498"/>
          </a:xfrm>
          <a:prstGeom prst="rect">
            <a:avLst/>
          </a:prstGeom>
        </p:spPr>
        <p:txBody>
          <a:bodyPr/>
          <a:lstStyle/>
          <a:p>
            <a:pPr marL="347265" indent="-347265" algn="l">
              <a:buSzPct val="145000"/>
              <a:buChar char="•"/>
              <a:defRPr b="1" sz="2500"/>
            </a:pPr>
            <a:r>
              <a:t>Microsoft Custom Vision API  </a:t>
            </a:r>
          </a:p>
          <a:p>
            <a:pPr marL="513953" indent="-513953" algn="l">
              <a:buSzPct val="145000"/>
              <a:buChar char="•"/>
              <a:defRPr b="1" sz="2500"/>
            </a:pPr>
          </a:p>
          <a:p>
            <a:pPr marL="513953" indent="-513953" algn="l">
              <a:buSzPct val="145000"/>
              <a:buChar char="•"/>
              <a:defRPr b="1" sz="2500"/>
            </a:pPr>
            <a:r>
              <a:t>Turi Create</a:t>
            </a:r>
          </a:p>
          <a:p>
            <a:pPr marL="513953" indent="-513953" algn="l">
              <a:buSzPct val="145000"/>
              <a:buChar char="•"/>
              <a:defRPr b="1" sz="2500"/>
            </a:pPr>
          </a:p>
          <a:p>
            <a:pPr marL="513953" indent="-513953" algn="l">
              <a:buSzPct val="145000"/>
              <a:buChar char="•"/>
              <a:defRPr b="1" sz="2500"/>
            </a:pPr>
            <a:r>
              <a:t>CreateML</a:t>
            </a:r>
          </a:p>
          <a:p>
            <a:pPr marL="513953" indent="-513953" algn="l">
              <a:buSzPct val="145000"/>
              <a:buChar char="•"/>
              <a:defRPr b="1" sz="2500"/>
            </a:pPr>
          </a:p>
          <a:p>
            <a:pPr marL="513953" indent="-513953" algn="l">
              <a:buSzPct val="145000"/>
              <a:buChar char="•"/>
              <a:defRPr b="1" sz="2500"/>
            </a:pPr>
            <a:r>
              <a:t>Coremltools</a:t>
            </a:r>
          </a:p>
        </p:txBody>
      </p:sp>
      <p:pic>
        <p:nvPicPr>
          <p:cNvPr id="233" name="Screen Shot 2019-01-27 at 11.48.19 AM.png" descr="Screen Shot 2019-01-27 at 11.48.19 AM.png"/>
          <p:cNvPicPr>
            <a:picLocks noChangeAspect="0"/>
          </p:cNvPicPr>
          <p:nvPr/>
        </p:nvPicPr>
        <p:blipFill>
          <a:blip r:embed="rId2">
            <a:extLst/>
          </a:blip>
          <a:stretch>
            <a:fillRect/>
          </a:stretch>
        </p:blipFill>
        <p:spPr>
          <a:xfrm>
            <a:off x="279400" y="5584428"/>
            <a:ext cx="12446000" cy="3974736"/>
          </a:xfrm>
          <a:prstGeom prst="rect">
            <a:avLst/>
          </a:prstGeom>
          <a:ln w="12700">
            <a:miter lim="400000"/>
          </a:ln>
        </p:spPr>
      </p:pic>
      <p:sp>
        <p:nvSpPr>
          <p:cNvPr id="234" name="TF-CoreML…"/>
          <p:cNvSpPr txBox="1"/>
          <p:nvPr/>
        </p:nvSpPr>
        <p:spPr>
          <a:xfrm>
            <a:off x="7100937" y="1830585"/>
            <a:ext cx="5494487" cy="310192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3953" indent="-513953" algn="l">
              <a:buSzPct val="145000"/>
              <a:buChar char="•"/>
              <a:defRPr sz="2500"/>
            </a:pPr>
            <a:r>
              <a:t>TF-CoreML</a:t>
            </a:r>
          </a:p>
          <a:p>
            <a:pPr marL="513953" indent="-513953" algn="l">
              <a:buSzPct val="145000"/>
              <a:buChar char="•"/>
              <a:defRPr sz="2500"/>
            </a:pPr>
          </a:p>
          <a:p>
            <a:pPr marL="513953" indent="-513953" algn="l">
              <a:buSzPct val="145000"/>
              <a:buChar char="•"/>
              <a:defRPr sz="2500"/>
            </a:pPr>
            <a:r>
              <a:t>ONNX-CoreML</a:t>
            </a:r>
          </a:p>
          <a:p>
            <a:pPr marL="513953" indent="-513953" algn="l">
              <a:buSzPct val="145000"/>
              <a:buChar char="•"/>
              <a:defRPr sz="2500"/>
            </a:pPr>
          </a:p>
          <a:p>
            <a:pPr marL="513953" indent="-513953" algn="l">
              <a:buSzPct val="145000"/>
              <a:buChar char="•"/>
              <a:defRPr sz="2500"/>
            </a:pPr>
            <a:r>
              <a:t>ML Kit</a:t>
            </a:r>
          </a:p>
          <a:p>
            <a:pPr algn="l">
              <a:defRPr sz="2500"/>
            </a:pPr>
          </a:p>
          <a:p>
            <a:pPr marL="347265" indent="-347265" algn="l">
              <a:buSzPct val="145000"/>
              <a:buChar char="•"/>
              <a:defRPr sz="2500"/>
            </a:pPr>
            <a:r>
              <a:t>MMDNN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ools to deploy a ML Model on Android"/>
          <p:cNvSpPr txBox="1"/>
          <p:nvPr>
            <p:ph type="ctrTitle"/>
          </p:nvPr>
        </p:nvSpPr>
        <p:spPr>
          <a:xfrm>
            <a:off x="273546" y="231030"/>
            <a:ext cx="12457708" cy="899270"/>
          </a:xfrm>
          <a:prstGeom prst="rect">
            <a:avLst/>
          </a:prstGeom>
        </p:spPr>
        <p:txBody>
          <a:bodyPr/>
          <a:lstStyle>
            <a:lvl1pPr defTabSz="385572">
              <a:defRPr sz="5280"/>
            </a:lvl1pPr>
          </a:lstStyle>
          <a:p>
            <a:pPr/>
            <a:r>
              <a:t>Tools to deploy a ML Model on Android</a:t>
            </a:r>
          </a:p>
        </p:txBody>
      </p:sp>
      <p:sp>
        <p:nvSpPr>
          <p:cNvPr id="237" name="Microsoft Custom Vision API…"/>
          <p:cNvSpPr txBox="1"/>
          <p:nvPr>
            <p:ph type="subTitle" sz="half" idx="1"/>
          </p:nvPr>
        </p:nvSpPr>
        <p:spPr>
          <a:xfrm>
            <a:off x="736600" y="1789534"/>
            <a:ext cx="10464800" cy="2999532"/>
          </a:xfrm>
          <a:prstGeom prst="rect">
            <a:avLst/>
          </a:prstGeom>
        </p:spPr>
        <p:txBody>
          <a:bodyPr/>
          <a:lstStyle/>
          <a:p>
            <a:pPr marL="513953" indent="-513953" algn="l">
              <a:buSzPct val="145000"/>
              <a:buChar char="•"/>
              <a:defRPr b="1" sz="2500"/>
            </a:pPr>
            <a:r>
              <a:t>Microsoft Custom Vision API</a:t>
            </a:r>
          </a:p>
          <a:p>
            <a:pPr marL="513953" indent="-513953" algn="l">
              <a:buSzPct val="145000"/>
              <a:buChar char="•"/>
              <a:defRPr b="1" sz="2500"/>
            </a:pPr>
          </a:p>
          <a:p>
            <a:pPr marL="513953" indent="-513953" algn="l">
              <a:buSzPct val="145000"/>
              <a:buChar char="•"/>
              <a:defRPr b="1" sz="2500"/>
            </a:pPr>
            <a:r>
              <a:t>TensorFlow TFLite Converter</a:t>
            </a:r>
          </a:p>
          <a:p>
            <a:pPr marL="513953" indent="-513953" algn="l">
              <a:buSzPct val="145000"/>
              <a:buChar char="•"/>
              <a:defRPr b="1" sz="2500"/>
            </a:pPr>
          </a:p>
          <a:p>
            <a:pPr marL="513953" indent="-513953" algn="l">
              <a:buSzPct val="145000"/>
              <a:buChar char="•"/>
              <a:defRPr b="1" sz="2500"/>
            </a:pPr>
            <a:r>
              <a:t>ML Kit</a:t>
            </a:r>
          </a:p>
        </p:txBody>
      </p:sp>
      <p:pic>
        <p:nvPicPr>
          <p:cNvPr id="238" name="Image" descr="Image"/>
          <p:cNvPicPr>
            <a:picLocks noChangeAspect="0"/>
          </p:cNvPicPr>
          <p:nvPr/>
        </p:nvPicPr>
        <p:blipFill>
          <a:blip r:embed="rId2">
            <a:extLst/>
          </a:blip>
          <a:stretch>
            <a:fillRect/>
          </a:stretch>
        </p:blipFill>
        <p:spPr>
          <a:xfrm>
            <a:off x="116879" y="3996366"/>
            <a:ext cx="12771042" cy="569360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Applications for ML on Mobile Phones"/>
          <p:cNvSpPr txBox="1"/>
          <p:nvPr>
            <p:ph type="ctrTitle"/>
          </p:nvPr>
        </p:nvSpPr>
        <p:spPr>
          <a:xfrm>
            <a:off x="1270000" y="264368"/>
            <a:ext cx="10464800" cy="954832"/>
          </a:xfrm>
          <a:prstGeom prst="rect">
            <a:avLst/>
          </a:prstGeom>
        </p:spPr>
        <p:txBody>
          <a:bodyPr/>
          <a:lstStyle>
            <a:lvl1pPr defTabSz="332993">
              <a:defRPr sz="4560"/>
            </a:lvl1pPr>
          </a:lstStyle>
          <a:p>
            <a:pPr/>
            <a:r>
              <a:t>Applications for ML on Mobile Phones</a:t>
            </a:r>
          </a:p>
        </p:txBody>
      </p:sp>
      <p:sp>
        <p:nvSpPr>
          <p:cNvPr id="241" name="Apple’s Face ID for unlocking the phone, authentication etc.…"/>
          <p:cNvSpPr txBox="1"/>
          <p:nvPr>
            <p:ph type="subTitle" sz="half" idx="1"/>
          </p:nvPr>
        </p:nvSpPr>
        <p:spPr>
          <a:xfrm>
            <a:off x="292100" y="1905000"/>
            <a:ext cx="6847533" cy="7391400"/>
          </a:xfrm>
          <a:prstGeom prst="rect">
            <a:avLst/>
          </a:prstGeom>
        </p:spPr>
        <p:txBody>
          <a:bodyPr/>
          <a:lstStyle/>
          <a:p>
            <a:pPr marL="513953" indent="-513953" algn="l">
              <a:buSzPct val="145000"/>
              <a:buChar char="•"/>
              <a:defRPr sz="2500"/>
            </a:pPr>
            <a:r>
              <a:t>Apple’s Face ID for unlocking the phone, authentication etc.</a:t>
            </a:r>
          </a:p>
          <a:p>
            <a:pPr marL="513953" indent="-513953" algn="l">
              <a:buSzPct val="145000"/>
              <a:buChar char="•"/>
              <a:defRPr sz="2500"/>
            </a:pPr>
          </a:p>
          <a:p>
            <a:pPr marL="513953" indent="-513953" algn="l">
              <a:buSzPct val="145000"/>
              <a:buChar char="•"/>
              <a:defRPr sz="2500"/>
            </a:pPr>
            <a:r>
              <a:t>Gmail and LinkedIn’s Smart Reply feature using LSTM on device.</a:t>
            </a:r>
          </a:p>
          <a:p>
            <a:pPr marL="513953" indent="-513953" algn="l">
              <a:buSzPct val="145000"/>
              <a:buChar char="•"/>
              <a:defRPr sz="2500"/>
            </a:pPr>
          </a:p>
          <a:p>
            <a:pPr marL="513953" indent="-513953" algn="l">
              <a:buSzPct val="145000"/>
              <a:buChar char="•"/>
              <a:defRPr sz="2500"/>
            </a:pPr>
            <a:r>
              <a:t>Face Landmark detection for Facebook’s on-device Augmented Reality.</a:t>
            </a:r>
          </a:p>
          <a:p>
            <a:pPr marL="513953" indent="-513953" algn="l">
              <a:buSzPct val="145000"/>
              <a:buChar char="•"/>
              <a:defRPr sz="2500"/>
            </a:pPr>
          </a:p>
          <a:p>
            <a:pPr marL="513953" indent="-513953" algn="l">
              <a:buSzPct val="145000"/>
              <a:buChar char="•"/>
              <a:defRPr sz="2500"/>
            </a:pPr>
            <a:r>
              <a:t>Google and Apple keyboard’s predictive text for messages, emails etc.</a:t>
            </a:r>
          </a:p>
          <a:p>
            <a:pPr marL="513953" indent="-513953" algn="l">
              <a:buSzPct val="145000"/>
              <a:buChar char="•"/>
              <a:defRPr sz="2500"/>
            </a:pPr>
          </a:p>
          <a:p>
            <a:pPr marL="513953" indent="-513953" algn="l">
              <a:buSzPct val="145000"/>
              <a:buChar char="•"/>
              <a:defRPr sz="2500"/>
            </a:pPr>
            <a:r>
              <a:t>Activity Classification on Mobile Phones and Smart Watches.</a:t>
            </a:r>
          </a:p>
          <a:p>
            <a:pPr marL="513953" indent="-513953" algn="l">
              <a:buSzPct val="145000"/>
              <a:buChar char="•"/>
              <a:defRPr sz="2500"/>
            </a:pPr>
          </a:p>
          <a:p>
            <a:pPr marL="513953" indent="-513953" algn="l">
              <a:buSzPct val="145000"/>
              <a:buChar char="•"/>
              <a:defRPr sz="2500"/>
            </a:pPr>
            <a:r>
              <a:t>Shazam for music discovery.</a:t>
            </a:r>
          </a:p>
          <a:p>
            <a:pPr marL="513953" indent="-513953" algn="l">
              <a:buSzPct val="145000"/>
              <a:buChar char="•"/>
              <a:defRPr sz="2500"/>
            </a:pPr>
          </a:p>
          <a:p>
            <a:pPr marL="513953" indent="-513953" algn="l">
              <a:buSzPct val="145000"/>
              <a:buChar char="•"/>
              <a:defRPr sz="2500"/>
            </a:pPr>
            <a:r>
              <a:t>Image Segmentation with point clouds for Augmented Reality. ex. 6D.ai</a:t>
            </a:r>
          </a:p>
        </p:txBody>
      </p:sp>
      <p:pic>
        <p:nvPicPr>
          <p:cNvPr id="242" name="Image" descr="Image"/>
          <p:cNvPicPr>
            <a:picLocks noChangeAspect="0"/>
          </p:cNvPicPr>
          <p:nvPr/>
        </p:nvPicPr>
        <p:blipFill>
          <a:blip r:embed="rId2">
            <a:extLst/>
          </a:blip>
          <a:stretch>
            <a:fillRect/>
          </a:stretch>
        </p:blipFill>
        <p:spPr>
          <a:xfrm>
            <a:off x="7813693" y="1781503"/>
            <a:ext cx="5045057" cy="3015594"/>
          </a:xfrm>
          <a:prstGeom prst="rect">
            <a:avLst/>
          </a:prstGeom>
          <a:ln w="12700">
            <a:miter lim="400000"/>
          </a:ln>
        </p:spPr>
      </p:pic>
      <p:pic>
        <p:nvPicPr>
          <p:cNvPr id="243" name="Image" descr="Image"/>
          <p:cNvPicPr>
            <a:picLocks noChangeAspect="0"/>
          </p:cNvPicPr>
          <p:nvPr/>
        </p:nvPicPr>
        <p:blipFill>
          <a:blip r:embed="rId3">
            <a:extLst/>
          </a:blip>
          <a:stretch>
            <a:fillRect/>
          </a:stretch>
        </p:blipFill>
        <p:spPr>
          <a:xfrm>
            <a:off x="7822902" y="4995068"/>
            <a:ext cx="5026640" cy="3689302"/>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Demo"/>
          <p:cNvSpPr txBox="1"/>
          <p:nvPr>
            <p:ph type="ctrTitle"/>
          </p:nvPr>
        </p:nvSpPr>
        <p:spPr>
          <a:xfrm>
            <a:off x="1270000" y="4302670"/>
            <a:ext cx="10464800" cy="1348830"/>
          </a:xfrm>
          <a:prstGeom prst="rect">
            <a:avLst/>
          </a:prstGeom>
        </p:spPr>
        <p:txBody>
          <a:bodyPr/>
          <a:lstStyle/>
          <a:p>
            <a:pPr/>
            <a:r>
              <a:t>Demo</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Questions ??"/>
          <p:cNvSpPr txBox="1"/>
          <p:nvPr>
            <p:ph type="ctrTitle"/>
          </p:nvPr>
        </p:nvSpPr>
        <p:spPr>
          <a:xfrm>
            <a:off x="1270000" y="4156422"/>
            <a:ext cx="10464800" cy="1440756"/>
          </a:xfrm>
          <a:prstGeom prst="rect">
            <a:avLst/>
          </a:prstGeom>
        </p:spPr>
        <p:txBody>
          <a:bodyPr/>
          <a:lstStyle/>
          <a:p>
            <a:pPr/>
            <a:r>
              <a:t>Questions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he need for AI Processors"/>
          <p:cNvSpPr txBox="1"/>
          <p:nvPr>
            <p:ph type="title"/>
          </p:nvPr>
        </p:nvSpPr>
        <p:spPr>
          <a:xfrm>
            <a:off x="952500" y="295870"/>
            <a:ext cx="11099800" cy="1278930"/>
          </a:xfrm>
          <a:prstGeom prst="rect">
            <a:avLst/>
          </a:prstGeom>
        </p:spPr>
        <p:txBody>
          <a:bodyPr/>
          <a:lstStyle>
            <a:lvl1pPr defTabSz="502412">
              <a:defRPr sz="6880"/>
            </a:lvl1pPr>
          </a:lstStyle>
          <a:p>
            <a:pPr/>
            <a:r>
              <a:t>The need for AI Processors</a:t>
            </a:r>
          </a:p>
        </p:txBody>
      </p:sp>
      <p:pic>
        <p:nvPicPr>
          <p:cNvPr id="128" name="Image" descr="Image"/>
          <p:cNvPicPr>
            <a:picLocks noChangeAspect="0"/>
          </p:cNvPicPr>
          <p:nvPr/>
        </p:nvPicPr>
        <p:blipFill>
          <a:blip r:embed="rId2">
            <a:extLst/>
          </a:blip>
          <a:stretch>
            <a:fillRect/>
          </a:stretch>
        </p:blipFill>
        <p:spPr>
          <a:xfrm>
            <a:off x="6982020" y="2639513"/>
            <a:ext cx="5715155" cy="4567329"/>
          </a:xfrm>
          <a:prstGeom prst="rect">
            <a:avLst/>
          </a:prstGeom>
          <a:ln w="12700">
            <a:miter lim="400000"/>
          </a:ln>
        </p:spPr>
      </p:pic>
      <p:sp>
        <p:nvSpPr>
          <p:cNvPr id="129" name="Image Source: https://www.androidauthority.com/smartphone-ai-processor-803019/"/>
          <p:cNvSpPr txBox="1"/>
          <p:nvPr/>
        </p:nvSpPr>
        <p:spPr>
          <a:xfrm>
            <a:off x="3517239" y="9241460"/>
            <a:ext cx="6224322"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vl1pPr>
          </a:lstStyle>
          <a:p>
            <a:pPr/>
            <a:r>
              <a:t>Image Source: https://www.androidauthority.com/smartphone-ai-processor-803019/</a:t>
            </a:r>
          </a:p>
        </p:txBody>
      </p:sp>
      <p:sp>
        <p:nvSpPr>
          <p:cNvPr id="130" name="These specialized AI processors are not only for providing more computational power but to increase efficiency in three main areas:…"/>
          <p:cNvSpPr txBox="1"/>
          <p:nvPr>
            <p:ph type="body" sz="half" idx="1"/>
          </p:nvPr>
        </p:nvSpPr>
        <p:spPr>
          <a:xfrm>
            <a:off x="427533" y="1733550"/>
            <a:ext cx="6268517" cy="7572772"/>
          </a:xfrm>
          <a:prstGeom prst="rect">
            <a:avLst/>
          </a:prstGeom>
        </p:spPr>
        <p:txBody>
          <a:bodyPr/>
          <a:lstStyle/>
          <a:p>
            <a:pPr marL="0" indent="0" algn="just" defTabSz="572516">
              <a:spcBef>
                <a:spcPts val="0"/>
              </a:spcBef>
              <a:buSzTx/>
              <a:buNone/>
              <a:defRPr sz="2352"/>
            </a:pPr>
          </a:p>
          <a:p>
            <a:pPr marL="326707" indent="-326707" algn="just" defTabSz="572516">
              <a:spcBef>
                <a:spcPts val="0"/>
              </a:spcBef>
              <a:defRPr sz="2352"/>
            </a:pPr>
            <a:r>
              <a:t>These specialized AI processors are not only for providing more computational power but to increase efficiency in three main areas:</a:t>
            </a:r>
          </a:p>
          <a:p>
            <a:pPr marL="0" indent="0" algn="just" defTabSz="572516">
              <a:spcBef>
                <a:spcPts val="0"/>
              </a:spcBef>
              <a:buSzTx/>
              <a:buNone/>
              <a:defRPr sz="2352"/>
            </a:pPr>
            <a:r>
              <a:t>    a) Size</a:t>
            </a:r>
          </a:p>
          <a:p>
            <a:pPr marL="0" indent="0" algn="just" defTabSz="572516">
              <a:spcBef>
                <a:spcPts val="0"/>
              </a:spcBef>
              <a:buSzTx/>
              <a:buNone/>
              <a:defRPr sz="2352"/>
            </a:pPr>
            <a:r>
              <a:t>    b) Computation</a:t>
            </a:r>
          </a:p>
          <a:p>
            <a:pPr marL="0" indent="0" algn="just" defTabSz="572516">
              <a:spcBef>
                <a:spcPts val="0"/>
              </a:spcBef>
              <a:buSzTx/>
              <a:buNone/>
              <a:defRPr sz="2352"/>
            </a:pPr>
            <a:r>
              <a:t>    c) Energy</a:t>
            </a:r>
          </a:p>
          <a:p>
            <a:pPr marL="326707" indent="-326707" algn="just" defTabSz="572516">
              <a:spcBef>
                <a:spcPts val="0"/>
              </a:spcBef>
              <a:defRPr sz="2352"/>
            </a:pPr>
          </a:p>
          <a:p>
            <a:pPr marL="326707" indent="-326707" algn="just" defTabSz="572516">
              <a:spcBef>
                <a:spcPts val="0"/>
              </a:spcBef>
              <a:defRPr sz="2352"/>
            </a:pPr>
            <a:r>
              <a:t>Examples: Apple’s Bionic Neural Engine, Huawei HiSilicon Kirin 980 etc.</a:t>
            </a:r>
          </a:p>
          <a:p>
            <a:pPr marL="326707" indent="-326707" algn="just" defTabSz="572516">
              <a:spcBef>
                <a:spcPts val="0"/>
              </a:spcBef>
              <a:defRPr sz="2352"/>
            </a:pPr>
          </a:p>
          <a:p>
            <a:pPr marL="326707" indent="-326707" algn="just" defTabSz="572516">
              <a:spcBef>
                <a:spcPts val="0"/>
              </a:spcBef>
              <a:defRPr sz="2352"/>
            </a:pPr>
            <a:r>
              <a:t>Specialized SDK’s: Google Neural Network API, Qualcomm Snapdragon Neural Processing Engine SDK etc.</a:t>
            </a:r>
          </a:p>
          <a:p>
            <a:pPr marL="326707" indent="-326707" algn="just" defTabSz="572516">
              <a:spcBef>
                <a:spcPts val="0"/>
              </a:spcBef>
              <a:defRPr sz="2352"/>
            </a:pPr>
          </a:p>
          <a:p>
            <a:pPr marL="326707" indent="-326707" algn="just" defTabSz="572516">
              <a:spcBef>
                <a:spcPts val="0"/>
              </a:spcBef>
              <a:defRPr sz="2352"/>
            </a:pPr>
            <a:r>
              <a:t>Snapdragon 855 vs 845 vs Kirin 980 benchmarks: </a:t>
            </a:r>
            <a:r>
              <a:rPr u="sng">
                <a:hlinkClick r:id="rId3" invalidUrl="" action="" tgtFrame="" tooltip="" history="1" highlightClick="0" endSnd="0"/>
              </a:rPr>
              <a:t>https://www.xda-developers.com/qualcomm-snapdragon-855-snapdragon-845-kirin-980-cpu-gpu-ai-benchmarks/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What does Machine Learning Inference on Mobile Phones Offer?"/>
          <p:cNvSpPr txBox="1"/>
          <p:nvPr>
            <p:ph type="ctrTitle"/>
          </p:nvPr>
        </p:nvSpPr>
        <p:spPr>
          <a:xfrm>
            <a:off x="352325" y="634389"/>
            <a:ext cx="12300150" cy="1506866"/>
          </a:xfrm>
          <a:prstGeom prst="rect">
            <a:avLst/>
          </a:prstGeom>
        </p:spPr>
        <p:txBody>
          <a:bodyPr/>
          <a:lstStyle>
            <a:lvl1pPr defTabSz="338835">
              <a:defRPr sz="4640"/>
            </a:lvl1pPr>
          </a:lstStyle>
          <a:p>
            <a:pPr/>
            <a:r>
              <a:t>What does Machine Learning Inference on Mobile Phones Offer?</a:t>
            </a:r>
          </a:p>
        </p:txBody>
      </p:sp>
      <p:pic>
        <p:nvPicPr>
          <p:cNvPr id="133" name="Image" descr="Image"/>
          <p:cNvPicPr>
            <a:picLocks noChangeAspect="1"/>
          </p:cNvPicPr>
          <p:nvPr/>
        </p:nvPicPr>
        <p:blipFill>
          <a:blip r:embed="rId2">
            <a:extLst/>
          </a:blip>
          <a:stretch>
            <a:fillRect/>
          </a:stretch>
        </p:blipFill>
        <p:spPr>
          <a:xfrm>
            <a:off x="0" y="2438400"/>
            <a:ext cx="13004800" cy="73152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User Data Privacy"/>
          <p:cNvSpPr txBox="1"/>
          <p:nvPr>
            <p:ph type="ctrTitle"/>
          </p:nvPr>
        </p:nvSpPr>
        <p:spPr>
          <a:xfrm>
            <a:off x="1270000" y="431800"/>
            <a:ext cx="10464800" cy="1130300"/>
          </a:xfrm>
          <a:prstGeom prst="rect">
            <a:avLst/>
          </a:prstGeom>
        </p:spPr>
        <p:txBody>
          <a:bodyPr/>
          <a:lstStyle>
            <a:lvl1pPr defTabSz="484886">
              <a:defRPr sz="6640"/>
            </a:lvl1pPr>
          </a:lstStyle>
          <a:p>
            <a:pPr/>
            <a:r>
              <a:t>User Data Privacy </a:t>
            </a:r>
          </a:p>
        </p:txBody>
      </p:sp>
      <p:sp>
        <p:nvSpPr>
          <p:cNvPr id="136" name="Keeping User data private is a hard job and a big onus lies upon the companies collecting the data.…"/>
          <p:cNvSpPr txBox="1"/>
          <p:nvPr>
            <p:ph type="subTitle" sz="half" idx="1"/>
          </p:nvPr>
        </p:nvSpPr>
        <p:spPr>
          <a:xfrm>
            <a:off x="495300" y="2184400"/>
            <a:ext cx="6652866" cy="6648450"/>
          </a:xfrm>
          <a:prstGeom prst="rect">
            <a:avLst/>
          </a:prstGeom>
        </p:spPr>
        <p:txBody>
          <a:bodyPr/>
          <a:lstStyle/>
          <a:p>
            <a:pPr marL="483115" indent="-483115" algn="just" defTabSz="549148">
              <a:buSzPct val="145000"/>
              <a:buChar char="•"/>
              <a:defRPr sz="2256"/>
            </a:pPr>
            <a:r>
              <a:t>Keeping User data private is a hard job and a big onus lies upon the companies collecting the data.</a:t>
            </a:r>
          </a:p>
          <a:p>
            <a:pPr marL="483115" indent="-483115" algn="just" defTabSz="549148">
              <a:buSzPct val="145000"/>
              <a:buChar char="•"/>
              <a:defRPr sz="2256"/>
            </a:pPr>
          </a:p>
          <a:p>
            <a:pPr marL="483115" indent="-483115" algn="just" defTabSz="549148">
              <a:buSzPct val="145000"/>
              <a:buChar char="•"/>
              <a:defRPr sz="2256"/>
            </a:pPr>
            <a:r>
              <a:t>We tend to talk about data privacy in the context of security breaches, but there are many instances when privacy violations involve people who have been granted access to data. </a:t>
            </a:r>
          </a:p>
          <a:p>
            <a:pPr marL="483115" indent="-483115" algn="just" defTabSz="549148">
              <a:buSzPct val="145000"/>
              <a:buChar char="•"/>
              <a:defRPr sz="2256"/>
            </a:pPr>
          </a:p>
          <a:p>
            <a:pPr marL="483115" indent="-483115" algn="just" defTabSz="549148">
              <a:buSzPct val="145000"/>
              <a:buChar char="•"/>
              <a:defRPr sz="2256"/>
            </a:pPr>
            <a:r>
              <a:t>Regulators across the world are approach the data privacy concerns in different ways like the introduction of GDPR in EU, but is there something more that we can do?</a:t>
            </a:r>
          </a:p>
          <a:p>
            <a:pPr marL="483115" indent="-483115" algn="just" defTabSz="549148">
              <a:buSzPct val="145000"/>
              <a:buChar char="•"/>
              <a:defRPr sz="2256"/>
            </a:pPr>
          </a:p>
          <a:p>
            <a:pPr marL="483115" indent="-483115" algn="just" defTabSz="549148">
              <a:buSzPct val="145000"/>
              <a:buChar char="•"/>
              <a:defRPr sz="2256"/>
            </a:pPr>
            <a:r>
              <a:t>Solution: Do as much processing as possible on the phone for ML applications. This way user’s data never has to leave their mobile phone. </a:t>
            </a:r>
          </a:p>
        </p:txBody>
      </p:sp>
      <p:pic>
        <p:nvPicPr>
          <p:cNvPr id="137" name="Image" descr="Image"/>
          <p:cNvPicPr>
            <a:picLocks noChangeAspect="0"/>
          </p:cNvPicPr>
          <p:nvPr/>
        </p:nvPicPr>
        <p:blipFill>
          <a:blip r:embed="rId2">
            <a:extLst/>
          </a:blip>
          <a:stretch>
            <a:fillRect/>
          </a:stretch>
        </p:blipFill>
        <p:spPr>
          <a:xfrm>
            <a:off x="7352555" y="2273275"/>
            <a:ext cx="5449045" cy="3312666"/>
          </a:xfrm>
          <a:prstGeom prst="rect">
            <a:avLst/>
          </a:prstGeom>
          <a:ln w="12700">
            <a:miter lim="400000"/>
          </a:ln>
        </p:spPr>
      </p:pic>
      <p:pic>
        <p:nvPicPr>
          <p:cNvPr id="138" name="Image" descr="Image"/>
          <p:cNvPicPr>
            <a:picLocks noChangeAspect="0"/>
          </p:cNvPicPr>
          <p:nvPr/>
        </p:nvPicPr>
        <p:blipFill>
          <a:blip r:embed="rId3">
            <a:extLst/>
          </a:blip>
          <a:stretch>
            <a:fillRect/>
          </a:stretch>
        </p:blipFill>
        <p:spPr>
          <a:xfrm>
            <a:off x="7349281" y="5765204"/>
            <a:ext cx="5455594" cy="287714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No Extra Data Cost"/>
          <p:cNvSpPr txBox="1"/>
          <p:nvPr>
            <p:ph type="ctrTitle"/>
          </p:nvPr>
        </p:nvSpPr>
        <p:spPr>
          <a:xfrm>
            <a:off x="1270000" y="307379"/>
            <a:ext cx="10464800" cy="1318221"/>
          </a:xfrm>
          <a:prstGeom prst="rect">
            <a:avLst/>
          </a:prstGeom>
        </p:spPr>
        <p:txBody>
          <a:bodyPr/>
          <a:lstStyle/>
          <a:p>
            <a:pPr/>
            <a:r>
              <a:t>No Extra Data Cost</a:t>
            </a:r>
          </a:p>
        </p:txBody>
      </p:sp>
      <p:sp>
        <p:nvSpPr>
          <p:cNvPr id="141" name="With every app solution on a mobile device there is an internet data cost associated with it.…"/>
          <p:cNvSpPr txBox="1"/>
          <p:nvPr>
            <p:ph type="subTitle" sz="half" idx="1"/>
          </p:nvPr>
        </p:nvSpPr>
        <p:spPr>
          <a:xfrm>
            <a:off x="558800" y="2216150"/>
            <a:ext cx="12091641" cy="4181277"/>
          </a:xfrm>
          <a:prstGeom prst="rect">
            <a:avLst/>
          </a:prstGeom>
        </p:spPr>
        <p:txBody>
          <a:bodyPr/>
          <a:lstStyle/>
          <a:p>
            <a:pPr marL="513953" indent="-513953" algn="just">
              <a:buSzPct val="145000"/>
              <a:buChar char="•"/>
              <a:defRPr sz="2400"/>
            </a:pPr>
            <a:r>
              <a:t>With every app solution on a mobile device there is an internet data cost associated with it.</a:t>
            </a:r>
          </a:p>
          <a:p>
            <a:pPr marL="513953" indent="-513953" algn="just">
              <a:buSzPct val="145000"/>
              <a:buChar char="•"/>
              <a:defRPr sz="2400"/>
            </a:pPr>
          </a:p>
          <a:p>
            <a:pPr marL="513953" indent="-513953" algn="just">
              <a:buSzPct val="145000"/>
              <a:buChar char="•"/>
              <a:defRPr sz="2400"/>
            </a:pPr>
            <a:r>
              <a:t>First data cost to download the application, specially spending extra data to download the application if it is pretty big in size.</a:t>
            </a:r>
          </a:p>
          <a:p>
            <a:pPr marL="513953" indent="-513953" algn="just">
              <a:buSzPct val="145000"/>
              <a:buChar char="•"/>
              <a:defRPr sz="2400"/>
            </a:pPr>
          </a:p>
          <a:p>
            <a:pPr marL="513953" indent="-513953" algn="just">
              <a:buSzPct val="145000"/>
              <a:buChar char="•"/>
              <a:defRPr sz="2400"/>
            </a:pPr>
            <a:r>
              <a:t>Next, if your application is dependent on a Cloud API for the experience, there is the data cost to talk to those API’s.</a:t>
            </a:r>
          </a:p>
          <a:p>
            <a:pPr marL="513953" indent="-513953" algn="just">
              <a:buSzPct val="145000"/>
              <a:buChar char="•"/>
              <a:defRPr sz="2400"/>
            </a:pPr>
          </a:p>
          <a:p>
            <a:pPr marL="513953" indent="-513953" algn="just">
              <a:buSzPct val="145000"/>
              <a:buChar char="•"/>
              <a:defRPr sz="2400"/>
            </a:pPr>
            <a:r>
              <a:t>For data intensive applications, the data will either have to be continually be streamed to the cloud or uploaded in big chunks, which again is an overhead cost.</a:t>
            </a:r>
          </a:p>
        </p:txBody>
      </p:sp>
      <p:pic>
        <p:nvPicPr>
          <p:cNvPr id="142" name="Image" descr="Image"/>
          <p:cNvPicPr>
            <a:picLocks noChangeAspect="0"/>
          </p:cNvPicPr>
          <p:nvPr/>
        </p:nvPicPr>
        <p:blipFill>
          <a:blip r:embed="rId2">
            <a:extLst/>
          </a:blip>
          <a:stretch>
            <a:fillRect/>
          </a:stretch>
        </p:blipFill>
        <p:spPr>
          <a:xfrm>
            <a:off x="2033141" y="6349506"/>
            <a:ext cx="7786242" cy="339709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No Server Maintenance Cost"/>
          <p:cNvSpPr txBox="1"/>
          <p:nvPr>
            <p:ph type="ctrTitle"/>
          </p:nvPr>
        </p:nvSpPr>
        <p:spPr>
          <a:xfrm>
            <a:off x="870619" y="330200"/>
            <a:ext cx="11263562" cy="1130300"/>
          </a:xfrm>
          <a:prstGeom prst="rect">
            <a:avLst/>
          </a:prstGeom>
        </p:spPr>
        <p:txBody>
          <a:bodyPr/>
          <a:lstStyle>
            <a:lvl1pPr defTabSz="479044">
              <a:defRPr sz="6560"/>
            </a:lvl1pPr>
          </a:lstStyle>
          <a:p>
            <a:pPr/>
            <a:r>
              <a:t>No Server Maintenance Cost</a:t>
            </a:r>
          </a:p>
        </p:txBody>
      </p:sp>
      <p:sp>
        <p:nvSpPr>
          <p:cNvPr id="145" name="Since the machine learning model is running locally within the application on the mobile device, you save a lot of money in terms of server maintenance for ML model hosting, storage costs for storing data, compute cost for ML inference in the cloud etc."/>
          <p:cNvSpPr txBox="1"/>
          <p:nvPr>
            <p:ph type="subTitle" sz="quarter" idx="1"/>
          </p:nvPr>
        </p:nvSpPr>
        <p:spPr>
          <a:xfrm>
            <a:off x="508000" y="1772656"/>
            <a:ext cx="11988800" cy="1796044"/>
          </a:xfrm>
          <a:prstGeom prst="rect">
            <a:avLst/>
          </a:prstGeom>
        </p:spPr>
        <p:txBody>
          <a:bodyPr/>
          <a:lstStyle>
            <a:lvl1pPr marL="513953" indent="-513953" algn="just">
              <a:buSzPct val="145000"/>
              <a:buChar char="•"/>
              <a:defRPr sz="2500"/>
            </a:lvl1pPr>
          </a:lstStyle>
          <a:p>
            <a:pPr/>
            <a:r>
              <a:t>Since the machine learning model is running locally within the application on the mobile device, you save a lot of money in terms of server maintenance for ML model hosting, storage costs for storing data, compute cost for ML inference in the cloud etc.</a:t>
            </a:r>
          </a:p>
        </p:txBody>
      </p:sp>
      <p:pic>
        <p:nvPicPr>
          <p:cNvPr id="146" name="Image" descr="Image"/>
          <p:cNvPicPr>
            <a:picLocks noChangeAspect="0"/>
          </p:cNvPicPr>
          <p:nvPr/>
        </p:nvPicPr>
        <p:blipFill>
          <a:blip r:embed="rId2">
            <a:extLst/>
          </a:blip>
          <a:stretch>
            <a:fillRect/>
          </a:stretch>
        </p:blipFill>
        <p:spPr>
          <a:xfrm>
            <a:off x="462508" y="4071242"/>
            <a:ext cx="6703666" cy="5254875"/>
          </a:xfrm>
          <a:prstGeom prst="rect">
            <a:avLst/>
          </a:prstGeom>
          <a:ln w="12700">
            <a:miter lim="400000"/>
          </a:ln>
        </p:spPr>
      </p:pic>
      <p:pic>
        <p:nvPicPr>
          <p:cNvPr id="147" name="Image" descr="Image"/>
          <p:cNvPicPr>
            <a:picLocks noChangeAspect="0"/>
          </p:cNvPicPr>
          <p:nvPr/>
        </p:nvPicPr>
        <p:blipFill>
          <a:blip r:embed="rId3">
            <a:extLst/>
          </a:blip>
          <a:stretch>
            <a:fillRect/>
          </a:stretch>
        </p:blipFill>
        <p:spPr>
          <a:xfrm>
            <a:off x="7048462" y="3880856"/>
            <a:ext cx="5735929" cy="563564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Always Available Applications"/>
          <p:cNvSpPr txBox="1"/>
          <p:nvPr>
            <p:ph type="ctrTitle"/>
          </p:nvPr>
        </p:nvSpPr>
        <p:spPr>
          <a:xfrm>
            <a:off x="331291" y="571500"/>
            <a:ext cx="12342218" cy="1130300"/>
          </a:xfrm>
          <a:prstGeom prst="rect">
            <a:avLst/>
          </a:prstGeom>
        </p:spPr>
        <p:txBody>
          <a:bodyPr/>
          <a:lstStyle>
            <a:lvl1pPr defTabSz="484886">
              <a:defRPr sz="6640"/>
            </a:lvl1pPr>
          </a:lstStyle>
          <a:p>
            <a:pPr/>
            <a:r>
              <a:t>Always Available Applications</a:t>
            </a:r>
          </a:p>
        </p:txBody>
      </p:sp>
      <p:sp>
        <p:nvSpPr>
          <p:cNvPr id="150" name="Doing all the processing on the mobile phone means that your application will work always irrespective of whether you have an internet connection or not.…"/>
          <p:cNvSpPr txBox="1"/>
          <p:nvPr>
            <p:ph type="subTitle" sz="quarter" idx="1"/>
          </p:nvPr>
        </p:nvSpPr>
        <p:spPr>
          <a:xfrm>
            <a:off x="520700" y="2724150"/>
            <a:ext cx="11963400" cy="1682502"/>
          </a:xfrm>
          <a:prstGeom prst="rect">
            <a:avLst/>
          </a:prstGeom>
        </p:spPr>
        <p:txBody>
          <a:bodyPr/>
          <a:lstStyle/>
          <a:p>
            <a:pPr marL="513953" indent="-513953" algn="just">
              <a:buSzPct val="145000"/>
              <a:buChar char="•"/>
              <a:defRPr sz="2400"/>
            </a:pPr>
            <a:r>
              <a:t>Doing all the processing on the mobile phone means that your application will work always irrespective of whether you have an internet connection or not.</a:t>
            </a:r>
          </a:p>
          <a:p>
            <a:pPr marL="513953" indent="-513953" algn="just">
              <a:buSzPct val="145000"/>
              <a:buChar char="•"/>
              <a:defRPr sz="2400"/>
            </a:pPr>
          </a:p>
          <a:p>
            <a:pPr marL="513953" indent="-513953" algn="just">
              <a:buSzPct val="145000"/>
              <a:buChar char="•"/>
              <a:defRPr sz="2400"/>
            </a:pPr>
            <a:r>
              <a:t>Hence, the users never have to see any downtime or app unavailability.</a:t>
            </a:r>
          </a:p>
        </p:txBody>
      </p:sp>
      <p:pic>
        <p:nvPicPr>
          <p:cNvPr id="151" name="Image" descr="Image"/>
          <p:cNvPicPr>
            <a:picLocks noChangeAspect="1"/>
          </p:cNvPicPr>
          <p:nvPr/>
        </p:nvPicPr>
        <p:blipFill>
          <a:blip r:embed="rId2">
            <a:extLst/>
          </a:blip>
          <a:stretch>
            <a:fillRect/>
          </a:stretch>
        </p:blipFill>
        <p:spPr>
          <a:xfrm>
            <a:off x="2070100" y="5086350"/>
            <a:ext cx="7747000" cy="33655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